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69" r:id="rId5"/>
    <p:sldId id="278" r:id="rId6"/>
    <p:sldId id="279" r:id="rId7"/>
    <p:sldId id="271" r:id="rId8"/>
    <p:sldId id="272" r:id="rId9"/>
    <p:sldId id="273" r:id="rId10"/>
    <p:sldId id="280" r:id="rId11"/>
    <p:sldId id="276" r:id="rId12"/>
    <p:sldId id="277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7" r:id="rId39"/>
    <p:sldId id="308" r:id="rId40"/>
    <p:sldId id="306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8" r:id="rId60"/>
    <p:sldId id="329" r:id="rId61"/>
    <p:sldId id="330" r:id="rId62"/>
    <p:sldId id="332" r:id="rId63"/>
    <p:sldId id="331" r:id="rId64"/>
    <p:sldId id="327" r:id="rId65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34" autoAdjust="0"/>
  </p:normalViewPr>
  <p:slideViewPr>
    <p:cSldViewPr snapToGrid="0">
      <p:cViewPr varScale="1">
        <p:scale>
          <a:sx n="82" d="100"/>
          <a:sy n="82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69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– Authentication</a:t>
            </a:r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- Authorization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51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464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97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345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6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2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53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1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5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4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29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ERD</a:t>
            </a:r>
            <a:r>
              <a:rPr lang="en-US" dirty="0"/>
              <a:t> - Entity </a:t>
            </a:r>
            <a:r>
              <a:rPr lang="en-US" dirty="0" err="1"/>
              <a:t>RelationshipDiagram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8/24/2024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hyperlink" Target="https://fastapi.tiangol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chinelearningcoban.com/" TargetMode="External"/><Relationship Id="rId5" Type="http://schemas.openxmlformats.org/officeDocument/2006/relationships/hyperlink" Target="https://app.diagrams.net/" TargetMode="External"/><Relationship Id="rId4" Type="http://schemas.openxmlformats.org/officeDocument/2006/relationships/hyperlink" Target="https://jwt.io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BCF1A5-33BD-4AE2-8C11-6798C4221E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7101" y="5143583"/>
            <a:ext cx="4589662" cy="488131"/>
          </a:xfrm>
        </p:spPr>
        <p:txBody>
          <a:bodyPr>
            <a:normAutofit/>
          </a:bodyPr>
          <a:lstStyle/>
          <a:p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: </a:t>
            </a:r>
            <a:r>
              <a:rPr lang="en-US" sz="2400" dirty="0" err="1"/>
              <a:t>Tạ</a:t>
            </a:r>
            <a:r>
              <a:rPr lang="en-US" sz="2400" dirty="0"/>
              <a:t> Quang </a:t>
            </a:r>
            <a:r>
              <a:rPr lang="en-US" sz="2400" dirty="0" err="1"/>
              <a:t>Tùng</a:t>
            </a:r>
            <a:endParaRPr lang="en-US" sz="2400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62" y="2255216"/>
            <a:ext cx="10608076" cy="1843124"/>
          </a:xfrm>
        </p:spPr>
        <p:txBody>
          <a:bodyPr/>
          <a:lstStyle/>
          <a:p>
            <a:pPr algn="ctr"/>
            <a:r>
              <a:rPr lang="en-US" sz="6600" dirty="0" err="1"/>
              <a:t>Hệ</a:t>
            </a:r>
            <a:r>
              <a:rPr lang="en-US" sz="6600" dirty="0"/>
              <a:t> </a:t>
            </a:r>
            <a:r>
              <a:rPr lang="en-US" sz="6600" dirty="0" err="1"/>
              <a:t>thống</a:t>
            </a:r>
            <a:r>
              <a:rPr lang="en-US" sz="6600" dirty="0"/>
              <a:t> </a:t>
            </a:r>
            <a:r>
              <a:rPr lang="en-US" sz="6600" dirty="0" err="1"/>
              <a:t>quản</a:t>
            </a:r>
            <a:r>
              <a:rPr lang="en-US" sz="6600" dirty="0"/>
              <a:t> </a:t>
            </a:r>
            <a:r>
              <a:rPr lang="en-US" sz="6600" dirty="0" err="1"/>
              <a:t>lý</a:t>
            </a:r>
            <a:r>
              <a:rPr lang="en-US" sz="6600" dirty="0"/>
              <a:t> </a:t>
            </a:r>
            <a:br>
              <a:rPr lang="en-US" sz="6600" dirty="0"/>
            </a:br>
            <a:r>
              <a:rPr lang="en-US" sz="6600" dirty="0" err="1"/>
              <a:t>th</a:t>
            </a:r>
            <a:r>
              <a:rPr lang="vi-VN" sz="6600" dirty="0">
                <a:latin typeface="Calibri" panose="020F0502020204030204" pitchFamily="34" charset="0"/>
              </a:rPr>
              <a:t>ư</a:t>
            </a:r>
            <a:r>
              <a:rPr lang="en-US" sz="6600" dirty="0"/>
              <a:t> </a:t>
            </a:r>
            <a:r>
              <a:rPr lang="en-US" sz="6600" dirty="0" err="1"/>
              <a:t>viện</a:t>
            </a:r>
            <a:r>
              <a:rPr lang="en-US" sz="6600" dirty="0"/>
              <a:t> </a:t>
            </a:r>
            <a:r>
              <a:rPr lang="en-US" sz="6600" dirty="0" err="1"/>
              <a:t>tài</a:t>
            </a:r>
            <a:r>
              <a:rPr lang="en-US" sz="6600" dirty="0"/>
              <a:t> </a:t>
            </a:r>
            <a:r>
              <a:rPr lang="en-US" sz="6600" dirty="0" err="1"/>
              <a:t>liệu</a:t>
            </a:r>
            <a:r>
              <a:rPr lang="en-US" sz="6600" dirty="0"/>
              <a:t> </a:t>
            </a:r>
            <a:r>
              <a:rPr lang="en-US" sz="6600" dirty="0" err="1"/>
              <a:t>điện</a:t>
            </a:r>
            <a:r>
              <a:rPr lang="en-US" sz="6600" dirty="0"/>
              <a:t> </a:t>
            </a:r>
            <a:r>
              <a:rPr lang="en-US" sz="6600" dirty="0" err="1"/>
              <a:t>tử</a:t>
            </a:r>
            <a:r>
              <a:rPr lang="en-US" sz="6600" dirty="0"/>
              <a:t> </a:t>
            </a:r>
            <a:r>
              <a:rPr lang="en-US" sz="6600" dirty="0" err="1"/>
              <a:t>số</a:t>
            </a:r>
            <a:endParaRPr lang="en-US" sz="6600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42C50A3-0265-4AB1-BC9A-3BE26CC7ACC6}"/>
              </a:ext>
            </a:extLst>
          </p:cNvPr>
          <p:cNvSpPr txBox="1">
            <a:spLocks/>
          </p:cNvSpPr>
          <p:nvPr/>
        </p:nvSpPr>
        <p:spPr>
          <a:xfrm>
            <a:off x="4259462" y="93661"/>
            <a:ext cx="4370188" cy="42069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Công</a:t>
            </a:r>
            <a:r>
              <a:rPr lang="en-US" b="1" dirty="0"/>
              <a:t> ty </a:t>
            </a:r>
            <a:r>
              <a:rPr lang="en-US" b="1" dirty="0" err="1"/>
              <a:t>cổ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Rikkeisoft</a:t>
            </a:r>
            <a:endParaRPr lang="en-US" b="1" dirty="0"/>
          </a:p>
        </p:txBody>
      </p:sp>
      <p:pic>
        <p:nvPicPr>
          <p:cNvPr id="1028" name="Picture 4" descr="RikkeiSoft - TPHCM | Ho Chi Minh City">
            <a:extLst>
              <a:ext uri="{FF2B5EF4-FFF2-40B4-BE49-F238E27FC236}">
                <a16:creationId xmlns:a16="http://schemas.microsoft.com/office/drawing/2014/main" id="{653C0CA3-149A-4F9F-9C17-F8761307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95" y="93661"/>
            <a:ext cx="712534" cy="7125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A4C4040-D5C4-4E2B-ADB3-E751C8695A0F}"/>
              </a:ext>
            </a:extLst>
          </p:cNvPr>
          <p:cNvSpPr txBox="1">
            <a:spLocks/>
          </p:cNvSpPr>
          <p:nvPr/>
        </p:nvSpPr>
        <p:spPr>
          <a:xfrm>
            <a:off x="3405188" y="4382569"/>
            <a:ext cx="5381624" cy="4881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Ng</a:t>
            </a:r>
            <a:r>
              <a:rPr lang="vi-VN" sz="2800" dirty="0">
                <a:latin typeface="Calibri" panose="020F0502020204030204" pitchFamily="34" charset="0"/>
              </a:rPr>
              <a:t>ư</a:t>
            </a:r>
            <a:r>
              <a:rPr lang="en-US" sz="2800" dirty="0" err="1"/>
              <a:t>ời</a:t>
            </a:r>
            <a:r>
              <a:rPr lang="en-US" sz="2800" dirty="0"/>
              <a:t> </a:t>
            </a:r>
            <a:r>
              <a:rPr lang="en-US" sz="2800" dirty="0" err="1"/>
              <a:t>hướng</a:t>
            </a:r>
            <a:r>
              <a:rPr lang="en-US" sz="2800" dirty="0"/>
              <a:t> </a:t>
            </a:r>
            <a:r>
              <a:rPr lang="en-US" sz="2800" dirty="0" err="1"/>
              <a:t>dẫn</a:t>
            </a:r>
            <a:r>
              <a:rPr lang="en-US" sz="2800" dirty="0"/>
              <a:t>: </a:t>
            </a:r>
            <a:r>
              <a:rPr lang="en-US" sz="2800" dirty="0" err="1"/>
              <a:t>Nguyễn</a:t>
            </a:r>
            <a:r>
              <a:rPr lang="en-US" sz="2800" dirty="0"/>
              <a:t> </a:t>
            </a:r>
            <a:r>
              <a:rPr lang="en-US" sz="2800" dirty="0" err="1"/>
              <a:t>Phúc</a:t>
            </a:r>
            <a:r>
              <a:rPr lang="en-US" sz="2800" dirty="0"/>
              <a:t> </a:t>
            </a:r>
            <a:r>
              <a:rPr lang="en-US" sz="2800" dirty="0" err="1"/>
              <a:t>Nguyên</a:t>
            </a:r>
            <a:endParaRPr lang="en-US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09F1CF-22CF-49E8-A667-D24253F544F0}"/>
              </a:ext>
            </a:extLst>
          </p:cNvPr>
          <p:cNvSpPr/>
          <p:nvPr/>
        </p:nvSpPr>
        <p:spPr>
          <a:xfrm>
            <a:off x="400051" y="1421266"/>
            <a:ext cx="2856112" cy="48813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Thực</a:t>
            </a:r>
            <a:r>
              <a:rPr lang="en-US" sz="2000" b="1" dirty="0"/>
              <a:t> </a:t>
            </a:r>
            <a:r>
              <a:rPr lang="en-US" sz="2000" b="1" dirty="0" err="1"/>
              <a:t>tập</a:t>
            </a:r>
            <a:r>
              <a:rPr lang="en-US" sz="2000" b="1" dirty="0"/>
              <a:t> </a:t>
            </a:r>
            <a:r>
              <a:rPr lang="en-US" sz="2000" b="1" dirty="0" err="1"/>
              <a:t>chuyên</a:t>
            </a:r>
            <a:r>
              <a:rPr lang="en-US" sz="2000" b="1" dirty="0"/>
              <a:t> </a:t>
            </a:r>
            <a:r>
              <a:rPr lang="en-US" sz="2000" b="1" dirty="0" err="1"/>
              <a:t>ngành</a:t>
            </a:r>
            <a:endParaRPr lang="en-US" sz="2000" b="1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010CD76-1A2F-4A5A-ABDC-E3178647F655}"/>
              </a:ext>
            </a:extLst>
          </p:cNvPr>
          <p:cNvSpPr txBox="1">
            <a:spLocks/>
          </p:cNvSpPr>
          <p:nvPr/>
        </p:nvSpPr>
        <p:spPr>
          <a:xfrm>
            <a:off x="191395" y="5918900"/>
            <a:ext cx="4323455" cy="845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MSV: 21000712</a:t>
            </a:r>
          </a:p>
          <a:p>
            <a:r>
              <a:rPr lang="en-US" sz="2400" dirty="0"/>
              <a:t>Email: </a:t>
            </a:r>
            <a:r>
              <a:rPr lang="en-US" sz="2400" dirty="0" err="1"/>
              <a:t>taquangtung_t66@hus.edu.vn</a:t>
            </a:r>
            <a:endParaRPr lang="en-US" sz="2400" dirty="0"/>
          </a:p>
          <a:p>
            <a:r>
              <a:rPr lang="en-US" sz="2400" dirty="0" err="1"/>
              <a:t>Lớp</a:t>
            </a:r>
            <a:r>
              <a:rPr lang="en-US" sz="2400" dirty="0"/>
              <a:t>: </a:t>
            </a:r>
            <a:r>
              <a:rPr lang="en-US" sz="2400" dirty="0" err="1"/>
              <a:t>K66A2</a:t>
            </a:r>
            <a:r>
              <a:rPr lang="en-US" sz="2400" dirty="0"/>
              <a:t> – </a:t>
            </a:r>
            <a:r>
              <a:rPr lang="en-US" sz="2400" dirty="0" err="1"/>
              <a:t>Toán</a:t>
            </a:r>
            <a:r>
              <a:rPr lang="en-US" sz="2400" dirty="0"/>
              <a:t> tin </a:t>
            </a:r>
          </a:p>
        </p:txBody>
      </p:sp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318">
            <a:extLst>
              <a:ext uri="{FF2B5EF4-FFF2-40B4-BE49-F238E27FC236}">
                <a16:creationId xmlns:a16="http://schemas.microsoft.com/office/drawing/2014/main" id="{FCD9045E-D7F0-4D5C-900C-487CE43D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5B6327-B74B-4CF8-8F9B-36B170D03EA5}"/>
              </a:ext>
            </a:extLst>
          </p:cNvPr>
          <p:cNvSpPr/>
          <p:nvPr/>
        </p:nvSpPr>
        <p:spPr>
          <a:xfrm>
            <a:off x="4895849" y="3133725"/>
            <a:ext cx="1981200" cy="1981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err="1"/>
              <a:t>Hệ</a:t>
            </a:r>
            <a:r>
              <a:rPr lang="en-US" sz="1900" b="1" dirty="0"/>
              <a:t> </a:t>
            </a:r>
            <a:r>
              <a:rPr lang="en-US" sz="1900" b="1" dirty="0" err="1"/>
              <a:t>thống</a:t>
            </a:r>
            <a:r>
              <a:rPr lang="en-US" sz="1900" b="1" dirty="0"/>
              <a:t> </a:t>
            </a:r>
            <a:r>
              <a:rPr lang="en-US" sz="1900" b="1" dirty="0" err="1"/>
              <a:t>quản</a:t>
            </a:r>
            <a:r>
              <a:rPr lang="en-US" sz="1900" b="1" dirty="0"/>
              <a:t> </a:t>
            </a:r>
            <a:r>
              <a:rPr lang="en-US" sz="1900" b="1" dirty="0" err="1"/>
              <a:t>lý</a:t>
            </a:r>
            <a:r>
              <a:rPr lang="en-US" sz="1900" b="1" dirty="0"/>
              <a:t> </a:t>
            </a:r>
            <a:r>
              <a:rPr lang="en-US" sz="1900" b="1" dirty="0" err="1"/>
              <a:t>th</a:t>
            </a:r>
            <a:r>
              <a:rPr lang="vi-VN" sz="1900" b="1" dirty="0">
                <a:latin typeface="Calibri" panose="020F0502020204030204" pitchFamily="34" charset="0"/>
              </a:rPr>
              <a:t>ư</a:t>
            </a:r>
            <a:r>
              <a:rPr lang="en-US" sz="1900" b="1" dirty="0"/>
              <a:t> </a:t>
            </a:r>
            <a:r>
              <a:rPr lang="en-US" sz="1900" b="1" dirty="0" err="1"/>
              <a:t>viện</a:t>
            </a:r>
            <a:r>
              <a:rPr lang="en-US" sz="1900" b="1" dirty="0"/>
              <a:t> </a:t>
            </a:r>
            <a:r>
              <a:rPr lang="en-US" sz="1900" b="1" dirty="0" err="1"/>
              <a:t>tài</a:t>
            </a:r>
            <a:r>
              <a:rPr lang="en-US" sz="1900" b="1" dirty="0"/>
              <a:t> </a:t>
            </a:r>
            <a:r>
              <a:rPr lang="en-US" sz="1900" b="1" dirty="0" err="1"/>
              <a:t>liệu</a:t>
            </a:r>
            <a:r>
              <a:rPr lang="en-US" sz="1900" b="1" dirty="0"/>
              <a:t> </a:t>
            </a:r>
            <a:r>
              <a:rPr lang="en-US" sz="1900" b="1" dirty="0" err="1"/>
              <a:t>điện</a:t>
            </a:r>
            <a:r>
              <a:rPr lang="en-US" sz="1900" b="1" dirty="0"/>
              <a:t> </a:t>
            </a:r>
            <a:r>
              <a:rPr lang="en-US" sz="1900" b="1" dirty="0" err="1"/>
              <a:t>tử</a:t>
            </a:r>
            <a:r>
              <a:rPr lang="en-US" sz="1900" b="1" dirty="0"/>
              <a:t> </a:t>
            </a:r>
            <a:r>
              <a:rPr lang="en-US" sz="1900" b="1" dirty="0" err="1"/>
              <a:t>số</a:t>
            </a:r>
            <a:endParaRPr lang="en-US" sz="19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D15F5-3EE5-4ABF-BCAD-75A70F766444}"/>
              </a:ext>
            </a:extLst>
          </p:cNvPr>
          <p:cNvSpPr/>
          <p:nvPr/>
        </p:nvSpPr>
        <p:spPr>
          <a:xfrm>
            <a:off x="742950" y="3657600"/>
            <a:ext cx="1943100" cy="933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DCA4BD-AB5C-4865-8F8B-F0E3A94F04AA}"/>
              </a:ext>
            </a:extLst>
          </p:cNvPr>
          <p:cNvCxnSpPr>
            <a:stCxn id="4" idx="2"/>
            <a:endCxn id="5" idx="3"/>
          </p:cNvCxnSpPr>
          <p:nvPr/>
        </p:nvCxnSpPr>
        <p:spPr>
          <a:xfrm flipH="1">
            <a:off x="2686050" y="4124325"/>
            <a:ext cx="22097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A093B8-86FF-4667-9E92-2E9BB3EEA476}"/>
              </a:ext>
            </a:extLst>
          </p:cNvPr>
          <p:cNvSpPr/>
          <p:nvPr/>
        </p:nvSpPr>
        <p:spPr>
          <a:xfrm>
            <a:off x="1638300" y="2325808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930A1D9-9447-4C92-9E96-F185D0D5B001}"/>
              </a:ext>
            </a:extLst>
          </p:cNvPr>
          <p:cNvCxnSpPr>
            <a:stCxn id="4" idx="2"/>
            <a:endCxn id="17" idx="3"/>
          </p:cNvCxnSpPr>
          <p:nvPr/>
        </p:nvCxnSpPr>
        <p:spPr>
          <a:xfrm rot="10800000">
            <a:off x="3581401" y="2617337"/>
            <a:ext cx="1314449" cy="150698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214A7D-7EB2-4650-8CEC-65526D65F2E8}"/>
              </a:ext>
            </a:extLst>
          </p:cNvPr>
          <p:cNvSpPr/>
          <p:nvPr/>
        </p:nvSpPr>
        <p:spPr>
          <a:xfrm>
            <a:off x="1638300" y="5290121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A9740B3-676F-4125-962E-99BCCAC3F71C}"/>
              </a:ext>
            </a:extLst>
          </p:cNvPr>
          <p:cNvCxnSpPr>
            <a:stCxn id="4" idx="2"/>
            <a:endCxn id="20" idx="3"/>
          </p:cNvCxnSpPr>
          <p:nvPr/>
        </p:nvCxnSpPr>
        <p:spPr>
          <a:xfrm rot="10800000" flipV="1">
            <a:off x="3581401" y="4124324"/>
            <a:ext cx="1314449" cy="145732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872DA39-7C59-4182-BA1B-CF99CB87A18B}"/>
              </a:ext>
            </a:extLst>
          </p:cNvPr>
          <p:cNvSpPr/>
          <p:nvPr/>
        </p:nvSpPr>
        <p:spPr>
          <a:xfrm>
            <a:off x="8382000" y="2325808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CFD82B1-3FE2-4B49-B46A-F6FA454135A5}"/>
              </a:ext>
            </a:extLst>
          </p:cNvPr>
          <p:cNvSpPr/>
          <p:nvPr/>
        </p:nvSpPr>
        <p:spPr>
          <a:xfrm>
            <a:off x="8382000" y="3832796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2AF173-8DFD-4AD9-8C41-21A5C7567991}"/>
              </a:ext>
            </a:extLst>
          </p:cNvPr>
          <p:cNvSpPr/>
          <p:nvPr/>
        </p:nvSpPr>
        <p:spPr>
          <a:xfrm>
            <a:off x="8382000" y="5147246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52803A-A587-45A9-A999-DA9130EA1986}"/>
              </a:ext>
            </a:extLst>
          </p:cNvPr>
          <p:cNvCxnSpPr>
            <a:stCxn id="4" idx="6"/>
            <a:endCxn id="24" idx="1"/>
          </p:cNvCxnSpPr>
          <p:nvPr/>
        </p:nvCxnSpPr>
        <p:spPr>
          <a:xfrm>
            <a:off x="6877049" y="4124325"/>
            <a:ext cx="15049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3DF118C-97A1-42C8-936C-8AB9DB4F59F8}"/>
              </a:ext>
            </a:extLst>
          </p:cNvPr>
          <p:cNvCxnSpPr>
            <a:stCxn id="4" idx="6"/>
            <a:endCxn id="23" idx="1"/>
          </p:cNvCxnSpPr>
          <p:nvPr/>
        </p:nvCxnSpPr>
        <p:spPr>
          <a:xfrm flipV="1">
            <a:off x="6877049" y="2617337"/>
            <a:ext cx="1504951" cy="150698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04A402C-C0C2-47B1-A104-F80BA6C89594}"/>
              </a:ext>
            </a:extLst>
          </p:cNvPr>
          <p:cNvCxnSpPr>
            <a:stCxn id="4" idx="6"/>
            <a:endCxn id="25" idx="1"/>
          </p:cNvCxnSpPr>
          <p:nvPr/>
        </p:nvCxnSpPr>
        <p:spPr>
          <a:xfrm>
            <a:off x="6877049" y="4124325"/>
            <a:ext cx="1504951" cy="131445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FFB973D-548B-44DC-8C2E-DDE35456DDF8}"/>
              </a:ext>
            </a:extLst>
          </p:cNvPr>
          <p:cNvSpPr/>
          <p:nvPr/>
        </p:nvSpPr>
        <p:spPr>
          <a:xfrm>
            <a:off x="4895849" y="1851596"/>
            <a:ext cx="1981201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5C89F7-B38C-4291-88C5-D9B52F55D297}"/>
              </a:ext>
            </a:extLst>
          </p:cNvPr>
          <p:cNvCxnSpPr>
            <a:cxnSpLocks/>
            <a:stCxn id="4" idx="0"/>
            <a:endCxn id="34" idx="2"/>
          </p:cNvCxnSpPr>
          <p:nvPr/>
        </p:nvCxnSpPr>
        <p:spPr>
          <a:xfrm flipV="1">
            <a:off x="5886449" y="2434654"/>
            <a:ext cx="1" cy="699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A78954A-C5E7-4A3C-B087-054E66193A25}"/>
              </a:ext>
            </a:extLst>
          </p:cNvPr>
          <p:cNvSpPr/>
          <p:nvPr/>
        </p:nvSpPr>
        <p:spPr>
          <a:xfrm>
            <a:off x="4114799" y="6048374"/>
            <a:ext cx="1562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7A99483-134D-4AD6-8773-B8086B5AAF65}"/>
              </a:ext>
            </a:extLst>
          </p:cNvPr>
          <p:cNvSpPr/>
          <p:nvPr/>
        </p:nvSpPr>
        <p:spPr>
          <a:xfrm>
            <a:off x="6134103" y="6048374"/>
            <a:ext cx="1562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6C2F38C-4EA7-492E-94A5-1A20B932A03E}"/>
              </a:ext>
            </a:extLst>
          </p:cNvPr>
          <p:cNvCxnSpPr>
            <a:stCxn id="4" idx="4"/>
            <a:endCxn id="41" idx="0"/>
          </p:cNvCxnSpPr>
          <p:nvPr/>
        </p:nvCxnSpPr>
        <p:spPr>
          <a:xfrm rot="5400000">
            <a:off x="4924425" y="5086349"/>
            <a:ext cx="933449" cy="9906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1140A21-4DE9-4186-BF5A-1E2F34409D06}"/>
              </a:ext>
            </a:extLst>
          </p:cNvPr>
          <p:cNvCxnSpPr>
            <a:stCxn id="4" idx="4"/>
            <a:endCxn id="42" idx="0"/>
          </p:cNvCxnSpPr>
          <p:nvPr/>
        </p:nvCxnSpPr>
        <p:spPr>
          <a:xfrm rot="16200000" flipH="1">
            <a:off x="5934077" y="5067297"/>
            <a:ext cx="933449" cy="102870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99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ED115-5375-4560-8942-EC794C1876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4492" y="5279346"/>
            <a:ext cx="3113316" cy="424771"/>
          </a:xfrm>
        </p:spPr>
        <p:txBody>
          <a:bodyPr/>
          <a:lstStyle/>
          <a:p>
            <a:r>
              <a:rPr lang="en-US" b="1" dirty="0"/>
              <a:t>Trang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endParaRPr lang="en-US" b="1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AD9AABC-0F34-41D7-8918-B673B62C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BB9B45-AA8F-4026-90D4-1DD1320E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2561885"/>
            <a:ext cx="4762500" cy="2611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D166A-900E-4C6A-BFF4-650D6DBC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61885"/>
            <a:ext cx="4762500" cy="2611431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AEEAB7-0F27-4885-9787-A25A974F53F4}"/>
              </a:ext>
            </a:extLst>
          </p:cNvPr>
          <p:cNvSpPr txBox="1">
            <a:spLocks/>
          </p:cNvSpPr>
          <p:nvPr/>
        </p:nvSpPr>
        <p:spPr>
          <a:xfrm>
            <a:off x="1434192" y="5279346"/>
            <a:ext cx="3113316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Trang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endParaRPr lang="en-US" b="1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F849615-7FC7-47D0-AF68-72B172230738}"/>
              </a:ext>
            </a:extLst>
          </p:cNvPr>
          <p:cNvSpPr txBox="1">
            <a:spLocks/>
          </p:cNvSpPr>
          <p:nvPr/>
        </p:nvSpPr>
        <p:spPr>
          <a:xfrm>
            <a:off x="310242" y="1974894"/>
            <a:ext cx="3113316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/>
              <a:t>a)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ng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ời</a:t>
            </a:r>
            <a:r>
              <a:rPr lang="en-US" b="1" u="sng" dirty="0"/>
              <a:t> </a:t>
            </a:r>
            <a:r>
              <a:rPr lang="en-US" b="1" u="sng" dirty="0" err="1"/>
              <a:t>dùng</a:t>
            </a:r>
            <a:r>
              <a:rPr lang="en-US" b="1" u="sng" dirty="0"/>
              <a:t>: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8407204-EC9E-4427-8EE7-88EFE28D38AF}"/>
              </a:ext>
            </a:extLst>
          </p:cNvPr>
          <p:cNvSpPr txBox="1">
            <a:spLocks/>
          </p:cNvSpPr>
          <p:nvPr/>
        </p:nvSpPr>
        <p:spPr>
          <a:xfrm>
            <a:off x="419099" y="6013214"/>
            <a:ext cx="10934701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L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/>
              <a:t>u ý: </a:t>
            </a:r>
            <a:r>
              <a:rPr lang="vi-VN" i="1" dirty="0">
                <a:latin typeface="Calibri" panose="020F0502020204030204" pitchFamily="34" charset="0"/>
              </a:rPr>
              <a:t>username là duy nhất (không được trùng với bất kỳ username nào</a:t>
            </a:r>
            <a:r>
              <a:rPr lang="en-US" i="1" dirty="0"/>
              <a:t> </a:t>
            </a:r>
            <a:r>
              <a:rPr lang="vi-VN" i="1" dirty="0">
                <a:latin typeface="Calibri" panose="020F0502020204030204" pitchFamily="34" charset="0"/>
              </a:rPr>
              <a:t>khác đã tồn tại trong hệ thống)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8263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4435475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Quy</a:t>
            </a:r>
            <a:r>
              <a:rPr lang="en-US" b="1" u="sng" dirty="0"/>
              <a:t> </a:t>
            </a:r>
            <a:r>
              <a:rPr lang="en-US" b="1" u="sng" dirty="0" err="1"/>
              <a:t>trình</a:t>
            </a:r>
            <a:r>
              <a:rPr lang="en-US" b="1" u="sng" dirty="0"/>
              <a:t> </a:t>
            </a:r>
            <a:r>
              <a:rPr lang="en-US" b="1" u="sng" dirty="0" err="1"/>
              <a:t>đăng</a:t>
            </a:r>
            <a:r>
              <a:rPr lang="en-US" b="1" u="sng" dirty="0"/>
              <a:t> </a:t>
            </a:r>
            <a:r>
              <a:rPr lang="en-US" b="1" u="sng" dirty="0" err="1"/>
              <a:t>nhập</a:t>
            </a:r>
            <a:r>
              <a:rPr lang="en-US" b="1" u="sng" dirty="0"/>
              <a:t>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71BE56-BEC3-4F32-8CDA-BF3F0903F5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9099" y="2511424"/>
            <a:ext cx="5962651" cy="357187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JWT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d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JSON đ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:</a:t>
            </a:r>
          </a:p>
          <a:p>
            <a:r>
              <a:rPr lang="en-US" b="1" i="1" dirty="0" err="1"/>
              <a:t>Header.Payload.Signature</a:t>
            </a:r>
            <a:endParaRPr lang="en-US" b="1" i="1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HS-256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băm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xứng</a:t>
            </a:r>
            <a:r>
              <a:rPr lang="en-US" dirty="0"/>
              <a:t>,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JSON Web Tokens.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: </a:t>
            </a:r>
            <a:r>
              <a:rPr lang="en-US" dirty="0" err="1"/>
              <a:t>RS256</a:t>
            </a:r>
            <a:r>
              <a:rPr lang="en-US" dirty="0"/>
              <a:t>, </a:t>
            </a:r>
            <a:r>
              <a:rPr lang="en-US" dirty="0" err="1"/>
              <a:t>PS256</a:t>
            </a:r>
            <a:r>
              <a:rPr lang="en-US" dirty="0"/>
              <a:t>, </a:t>
            </a:r>
            <a:r>
              <a:rPr lang="en-US" dirty="0" err="1"/>
              <a:t>ES256</a:t>
            </a:r>
            <a:r>
              <a:rPr lang="en-US" dirty="0"/>
              <a:t>, ...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721B3-10F2-4DC2-A0FC-C24DF930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06" y="2320925"/>
            <a:ext cx="5230806" cy="357187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EF61924-11BE-429D-8382-32DDEB7FC62D}"/>
              </a:ext>
            </a:extLst>
          </p:cNvPr>
          <p:cNvSpPr txBox="1">
            <a:spLocks/>
          </p:cNvSpPr>
          <p:nvPr/>
        </p:nvSpPr>
        <p:spPr>
          <a:xfrm>
            <a:off x="7647779" y="6008007"/>
            <a:ext cx="324726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khoản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142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</a:t>
            </a:r>
            <a:r>
              <a:rPr lang="en-US" b="1" u="sng" dirty="0" err="1"/>
              <a:t>Quy</a:t>
            </a:r>
            <a:r>
              <a:rPr lang="en-US" b="1" u="sng" dirty="0"/>
              <a:t> </a:t>
            </a:r>
            <a:r>
              <a:rPr lang="en-US" b="1" u="sng" dirty="0" err="1"/>
              <a:t>trình</a:t>
            </a:r>
            <a:r>
              <a:rPr lang="en-US" b="1" u="sng" dirty="0"/>
              <a:t> </a:t>
            </a:r>
            <a:r>
              <a:rPr lang="en-US" b="1" u="sng" dirty="0" err="1"/>
              <a:t>đăng</a:t>
            </a:r>
            <a:r>
              <a:rPr lang="en-US" b="1" u="sng" dirty="0"/>
              <a:t> </a:t>
            </a:r>
            <a:r>
              <a:rPr lang="en-US" b="1" u="sng" dirty="0" err="1"/>
              <a:t>ký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3047F-87C7-4145-9D5D-56C6E25D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53" y="2405539"/>
            <a:ext cx="6390544" cy="314432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4433886" y="5834142"/>
            <a:ext cx="290512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khoản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96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4643437" y="5804917"/>
            <a:ext cx="290512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Đăng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r>
              <a:rPr lang="en-US" sz="2400" b="1" dirty="0"/>
              <a:t> </a:t>
            </a:r>
            <a:r>
              <a:rPr lang="en-US" sz="2400" b="1" dirty="0" err="1"/>
              <a:t>tài</a:t>
            </a:r>
            <a:r>
              <a:rPr lang="en-US" sz="2400" b="1" dirty="0"/>
              <a:t> </a:t>
            </a:r>
            <a:r>
              <a:rPr lang="en-US" sz="2400" b="1" dirty="0" err="1"/>
              <a:t>khoản</a:t>
            </a:r>
            <a:endParaRPr 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D5407A-3F4F-4E9C-BD95-90010537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31" y="2186555"/>
            <a:ext cx="6847338" cy="34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86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Thông</a:t>
            </a:r>
            <a:r>
              <a:rPr lang="en-US" b="1" u="sng" dirty="0"/>
              <a:t> tin </a:t>
            </a:r>
            <a:r>
              <a:rPr lang="en-US" b="1" u="sng" dirty="0" err="1"/>
              <a:t>cá</a:t>
            </a:r>
            <a:r>
              <a:rPr lang="en-US" b="1" u="sng" dirty="0"/>
              <a:t> </a:t>
            </a:r>
            <a:r>
              <a:rPr lang="en-US" b="1" u="sng" dirty="0" err="1"/>
              <a:t>nhân</a:t>
            </a:r>
            <a:r>
              <a:rPr lang="en-US" b="1" u="sng" dirty="0"/>
              <a:t>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71BE56-BEC3-4F32-8CDA-BF3F0903F5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0" y="3370392"/>
            <a:ext cx="5649966" cy="185533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Edit Avatar, Change Password, Delete Account.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/>
              <a:t>Có</a:t>
            </a:r>
            <a:r>
              <a:rPr lang="en-US" sz="2000" dirty="0"/>
              <a:t> 4 </a:t>
            </a:r>
            <a:r>
              <a:rPr lang="en-US" sz="2000" dirty="0" err="1"/>
              <a:t>mức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,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: Customer, User, Admin, </a:t>
            </a:r>
            <a:r>
              <a:rPr lang="en-US" sz="2000" dirty="0" err="1"/>
              <a:t>SuperAdmin</a:t>
            </a:r>
            <a:r>
              <a:rPr lang="en-US" sz="2000" dirty="0"/>
              <a:t>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1797843" y="6213995"/>
            <a:ext cx="266223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Thông</a:t>
            </a:r>
            <a:r>
              <a:rPr lang="en-US" b="1" dirty="0"/>
              <a:t> tin chi </a:t>
            </a:r>
            <a:r>
              <a:rPr lang="en-US" b="1" dirty="0" err="1"/>
              <a:t>tiết</a:t>
            </a:r>
            <a:r>
              <a:rPr lang="en-US" b="1" dirty="0"/>
              <a:t> Avatar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D496-AC4E-4A98-A8B5-41151AC19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78538"/>
            <a:ext cx="5649966" cy="353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5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Chỉnh</a:t>
            </a:r>
            <a:r>
              <a:rPr lang="en-US" b="1" u="sng" dirty="0"/>
              <a:t> </a:t>
            </a:r>
            <a:r>
              <a:rPr lang="en-US" b="1" u="sng" dirty="0" err="1"/>
              <a:t>sửa</a:t>
            </a:r>
            <a:r>
              <a:rPr lang="en-US" b="1" u="sng" dirty="0"/>
              <a:t> </a:t>
            </a:r>
            <a:r>
              <a:rPr lang="en-US" b="1" u="sng" dirty="0" err="1"/>
              <a:t>trang</a:t>
            </a:r>
            <a:r>
              <a:rPr lang="en-US" b="1" u="sng" dirty="0"/>
              <a:t> </a:t>
            </a:r>
            <a:r>
              <a:rPr lang="en-US" b="1" u="sng" dirty="0" err="1"/>
              <a:t>cá</a:t>
            </a:r>
            <a:r>
              <a:rPr lang="en-US" b="1" u="sng" dirty="0"/>
              <a:t> </a:t>
            </a:r>
            <a:r>
              <a:rPr lang="en-US" b="1" u="sng" dirty="0" err="1"/>
              <a:t>nhân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2259805" y="5553703"/>
            <a:ext cx="266223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Chỉnh</a:t>
            </a:r>
            <a:r>
              <a:rPr lang="en-US" b="1" dirty="0"/>
              <a:t> </a:t>
            </a:r>
            <a:r>
              <a:rPr lang="en-US" b="1" dirty="0" err="1"/>
              <a:t>sửa</a:t>
            </a:r>
            <a:r>
              <a:rPr lang="en-US" b="1" dirty="0"/>
              <a:t> </a:t>
            </a:r>
            <a:r>
              <a:rPr lang="en-US" b="1" dirty="0" err="1"/>
              <a:t>trang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107BF-91A3-4BA2-8F43-9EFC3EF6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9" y="2519742"/>
            <a:ext cx="5238751" cy="2840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83F10-8E72-4D33-B60E-EF97A26A9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08" y="2519741"/>
            <a:ext cx="4365197" cy="2840665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5AE6F4E-E9A8-4884-BEC7-E265E33E3DA4}"/>
              </a:ext>
            </a:extLst>
          </p:cNvPr>
          <p:cNvSpPr txBox="1">
            <a:spLocks/>
          </p:cNvSpPr>
          <p:nvPr/>
        </p:nvSpPr>
        <p:spPr>
          <a:xfrm>
            <a:off x="7506019" y="5558713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trang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48CF41A-6584-41D8-8EFB-29AC3DD64842}"/>
              </a:ext>
            </a:extLst>
          </p:cNvPr>
          <p:cNvSpPr txBox="1">
            <a:spLocks/>
          </p:cNvSpPr>
          <p:nvPr/>
        </p:nvSpPr>
        <p:spPr>
          <a:xfrm>
            <a:off x="592929" y="6128744"/>
            <a:ext cx="783669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Quy</a:t>
            </a:r>
            <a:r>
              <a:rPr lang="en-US" i="1" dirty="0"/>
              <a:t> </a:t>
            </a:r>
            <a:r>
              <a:rPr lang="en-US" i="1" dirty="0" err="1"/>
              <a:t>tắc</a:t>
            </a:r>
            <a:r>
              <a:rPr lang="en-US" i="1" dirty="0"/>
              <a:t> </a:t>
            </a:r>
            <a:r>
              <a:rPr lang="en-US" i="1" dirty="0" err="1"/>
              <a:t>đổi</a:t>
            </a:r>
            <a:r>
              <a:rPr lang="en-US" i="1" dirty="0"/>
              <a:t> </a:t>
            </a:r>
            <a:r>
              <a:rPr lang="en-US" i="1" dirty="0" err="1"/>
              <a:t>tên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CSDL</a:t>
            </a:r>
            <a:r>
              <a:rPr lang="en-US" i="1" dirty="0"/>
              <a:t> </a:t>
            </a:r>
            <a:r>
              <a:rPr lang="en-US" i="1" dirty="0" err="1"/>
              <a:t>là</a:t>
            </a:r>
            <a:r>
              <a:rPr lang="en-US" i="1" dirty="0"/>
              <a:t>: </a:t>
            </a:r>
            <a:r>
              <a:rPr lang="en-US" b="1" i="1" dirty="0"/>
              <a:t>avatars/</a:t>
            </a:r>
            <a:r>
              <a:rPr lang="en-US" b="1" i="1" dirty="0" err="1"/>
              <a:t>username_imagefile.jpg</a:t>
            </a:r>
            <a:r>
              <a:rPr lang="en-US" b="1" i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7338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</a:t>
            </a:r>
            <a:r>
              <a:rPr lang="en-US" b="1" u="sng" dirty="0" err="1"/>
              <a:t>Thay</a:t>
            </a:r>
            <a:r>
              <a:rPr lang="en-US" b="1" u="sng" dirty="0"/>
              <a:t> </a:t>
            </a:r>
            <a:r>
              <a:rPr lang="en-US" b="1" u="sng" dirty="0" err="1"/>
              <a:t>đổi</a:t>
            </a:r>
            <a:r>
              <a:rPr lang="en-US" b="1" u="sng" dirty="0"/>
              <a:t> </a:t>
            </a:r>
            <a:r>
              <a:rPr lang="en-US" b="1" u="sng" dirty="0" err="1"/>
              <a:t>mật</a:t>
            </a:r>
            <a:r>
              <a:rPr lang="en-US" b="1" u="sng" dirty="0"/>
              <a:t> </a:t>
            </a:r>
            <a:r>
              <a:rPr lang="en-US" b="1" u="sng" dirty="0" err="1"/>
              <a:t>khẩu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5AE6F4E-E9A8-4884-BEC7-E265E33E3DA4}"/>
              </a:ext>
            </a:extLst>
          </p:cNvPr>
          <p:cNvSpPr txBox="1">
            <a:spLocks/>
          </p:cNvSpPr>
          <p:nvPr/>
        </p:nvSpPr>
        <p:spPr>
          <a:xfrm>
            <a:off x="6634483" y="6202695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mật</a:t>
            </a:r>
            <a:r>
              <a:rPr lang="en-US" b="1" dirty="0"/>
              <a:t> </a:t>
            </a:r>
            <a:r>
              <a:rPr lang="en-US" b="1" dirty="0" err="1"/>
              <a:t>khẩu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EB7A5-2917-41DF-AF3F-C6D666C5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0" y="2592746"/>
            <a:ext cx="2962285" cy="3792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F105-C0DB-4429-9C3B-EF5FD94C6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555" y="2341247"/>
            <a:ext cx="5760630" cy="37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9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4. </a:t>
            </a:r>
            <a:r>
              <a:rPr lang="en-US" b="1" u="sng" dirty="0" err="1"/>
              <a:t>Xóa</a:t>
            </a:r>
            <a:r>
              <a:rPr lang="en-US" b="1" u="sng" dirty="0"/>
              <a:t> </a:t>
            </a:r>
            <a:r>
              <a:rPr lang="en-US" b="1" u="sng" dirty="0" err="1"/>
              <a:t>tài</a:t>
            </a:r>
            <a:r>
              <a:rPr lang="en-US" b="1" u="sng" dirty="0"/>
              <a:t> </a:t>
            </a:r>
            <a:r>
              <a:rPr lang="en-US" b="1" u="sng" dirty="0" err="1"/>
              <a:t>khoản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9BC8C-CF97-4217-AD9B-AA7B0CBB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2505276"/>
            <a:ext cx="8267700" cy="3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83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</a:t>
            </a:r>
            <a:r>
              <a:rPr lang="en-US" b="1" u="sng" dirty="0" err="1"/>
              <a:t>hiển</a:t>
            </a:r>
            <a:r>
              <a:rPr lang="en-US" b="1" u="sng" dirty="0"/>
              <a:t> </a:t>
            </a:r>
            <a:r>
              <a:rPr lang="en-US" b="1" u="sng" dirty="0" err="1"/>
              <a:t>thị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6E877-6E88-4CE8-B208-F4ADA1DF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2649988"/>
            <a:ext cx="4562476" cy="2652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D5C68-90AF-4565-A5A6-396665A60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9988"/>
            <a:ext cx="5349344" cy="2652283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261375" y="537402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10 </a:t>
            </a:r>
            <a:r>
              <a:rPr lang="en-US" b="1" dirty="0" err="1"/>
              <a:t>cuốn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6979285" y="546927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12 </a:t>
            </a:r>
            <a:r>
              <a:rPr lang="en-US" b="1" dirty="0" err="1"/>
              <a:t>cuốn</a:t>
            </a:r>
            <a:endParaRPr lang="en-US" b="1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592929" y="6128744"/>
            <a:ext cx="783669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tài</a:t>
            </a:r>
            <a:r>
              <a:rPr lang="en-US" i="1" dirty="0"/>
              <a:t> </a:t>
            </a:r>
            <a:r>
              <a:rPr lang="en-US" i="1" dirty="0" err="1"/>
              <a:t>liệu</a:t>
            </a:r>
            <a:r>
              <a:rPr lang="en-US" i="1" dirty="0"/>
              <a:t> đ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ợc</a:t>
            </a:r>
            <a:r>
              <a:rPr lang="en-US" i="1" dirty="0"/>
              <a:t> </a:t>
            </a:r>
            <a:r>
              <a:rPr lang="en-US" i="1" dirty="0" err="1"/>
              <a:t>hiển</a:t>
            </a:r>
            <a:r>
              <a:rPr lang="en-US" i="1" dirty="0"/>
              <a:t> </a:t>
            </a:r>
            <a:r>
              <a:rPr lang="en-US" i="1" dirty="0" err="1"/>
              <a:t>thị</a:t>
            </a:r>
            <a:r>
              <a:rPr lang="en-US" i="1" dirty="0"/>
              <a:t> </a:t>
            </a:r>
            <a:r>
              <a:rPr lang="en-US" i="1" dirty="0" err="1"/>
              <a:t>mặc</a:t>
            </a:r>
            <a:r>
              <a:rPr lang="en-US" i="1" dirty="0"/>
              <a:t> </a:t>
            </a:r>
            <a:r>
              <a:rPr lang="en-US" i="1" dirty="0" err="1"/>
              <a:t>định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sắp</a:t>
            </a:r>
            <a:r>
              <a:rPr lang="en-US" i="1" dirty="0"/>
              <a:t> </a:t>
            </a:r>
            <a:r>
              <a:rPr lang="en-US" i="1" dirty="0" err="1"/>
              <a:t>xếp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ID BOOK.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89322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3C69A3-B4E8-43B9-A9B3-962E6443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grpSp>
        <p:nvGrpSpPr>
          <p:cNvPr id="7" name="Group 6" descr="pen icon">
            <a:extLst>
              <a:ext uri="{FF2B5EF4-FFF2-40B4-BE49-F238E27FC236}">
                <a16:creationId xmlns:a16="http://schemas.microsoft.com/office/drawing/2014/main" id="{A3A60491-E325-4AB3-8691-52DCEF8E027C}"/>
              </a:ext>
            </a:extLst>
          </p:cNvPr>
          <p:cNvGrpSpPr/>
          <p:nvPr/>
        </p:nvGrpSpPr>
        <p:grpSpPr>
          <a:xfrm>
            <a:off x="682020" y="1946459"/>
            <a:ext cx="623069" cy="623069"/>
            <a:chOff x="291332" y="2517078"/>
            <a:chExt cx="852805" cy="85280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871823-1F20-4797-8EC6-D493D6D15D69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Graphic 18" descr="Stylus Icon">
              <a:extLst>
                <a:ext uri="{FF2B5EF4-FFF2-40B4-BE49-F238E27FC236}">
                  <a16:creationId xmlns:a16="http://schemas.microsoft.com/office/drawing/2014/main" id="{F386B315-8ED1-47AF-B5EC-C873D0D9D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8859A56A-1EB8-4002-A64A-EE5AD500B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2026929"/>
            <a:ext cx="48919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1. Gi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thiệu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bộ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công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nghệ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sử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dụng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oup 14" descr="pen icon">
            <a:extLst>
              <a:ext uri="{FF2B5EF4-FFF2-40B4-BE49-F238E27FC236}">
                <a16:creationId xmlns:a16="http://schemas.microsoft.com/office/drawing/2014/main" id="{DB07FEA5-5A18-4B2E-9237-D4268356457F}"/>
              </a:ext>
            </a:extLst>
          </p:cNvPr>
          <p:cNvGrpSpPr/>
          <p:nvPr/>
        </p:nvGrpSpPr>
        <p:grpSpPr>
          <a:xfrm>
            <a:off x="682020" y="2752784"/>
            <a:ext cx="623069" cy="623069"/>
            <a:chOff x="291332" y="2517078"/>
            <a:chExt cx="852805" cy="85280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694170-D0B0-474E-8E63-357E10CA4BD4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Graphic 18" descr="Stylus Icon">
              <a:extLst>
                <a:ext uri="{FF2B5EF4-FFF2-40B4-BE49-F238E27FC236}">
                  <a16:creationId xmlns:a16="http://schemas.microsoft.com/office/drawing/2014/main" id="{31AB950C-747E-48F6-95D9-2188376B75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8FAA5A20-A84F-491A-B87E-5C2763B64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10" y="2833254"/>
            <a:ext cx="88924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2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mô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hình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</a:t>
            </a:r>
            <a:r>
              <a:rPr lang="vi-VN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viện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tài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điện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tử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số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FastAPI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 descr="pen icon">
            <a:extLst>
              <a:ext uri="{FF2B5EF4-FFF2-40B4-BE49-F238E27FC236}">
                <a16:creationId xmlns:a16="http://schemas.microsoft.com/office/drawing/2014/main" id="{7DA06851-6FCC-472A-8AC8-704B9C5B3809}"/>
              </a:ext>
            </a:extLst>
          </p:cNvPr>
          <p:cNvGrpSpPr/>
          <p:nvPr/>
        </p:nvGrpSpPr>
        <p:grpSpPr>
          <a:xfrm>
            <a:off x="682020" y="3559109"/>
            <a:ext cx="623069" cy="623069"/>
            <a:chOff x="291332" y="2517078"/>
            <a:chExt cx="852805" cy="85280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863323-85F3-4FE9-A3D0-66CEA2979C0A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Graphic 18" descr="Stylus Icon">
              <a:extLst>
                <a:ext uri="{FF2B5EF4-FFF2-40B4-BE49-F238E27FC236}">
                  <a16:creationId xmlns:a16="http://schemas.microsoft.com/office/drawing/2014/main" id="{B2DF23C3-C5DA-476F-8C7E-BEDAAC7FFD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Rectangle 1">
            <a:extLst>
              <a:ext uri="{FF2B5EF4-FFF2-40B4-BE49-F238E27FC236}">
                <a16:creationId xmlns:a16="http://schemas.microsoft.com/office/drawing/2014/main" id="{FFD82DCC-79B7-4FE8-94B6-B55074141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10" y="3639579"/>
            <a:ext cx="85305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3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hệ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thống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trợ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ảo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hỗ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trợ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</a:t>
            </a:r>
            <a:r>
              <a:rPr lang="vi-VN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viện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Tkinter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22" descr="pen icon">
            <a:extLst>
              <a:ext uri="{FF2B5EF4-FFF2-40B4-BE49-F238E27FC236}">
                <a16:creationId xmlns:a16="http://schemas.microsoft.com/office/drawing/2014/main" id="{CDF2403F-6638-4487-A147-7200D4C1B106}"/>
              </a:ext>
            </a:extLst>
          </p:cNvPr>
          <p:cNvGrpSpPr/>
          <p:nvPr/>
        </p:nvGrpSpPr>
        <p:grpSpPr>
          <a:xfrm>
            <a:off x="682019" y="4365434"/>
            <a:ext cx="623069" cy="623069"/>
            <a:chOff x="291332" y="2517078"/>
            <a:chExt cx="852805" cy="85280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790980-F212-4D0D-BC0B-A82445D372BA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Graphic 18" descr="Stylus Icon">
              <a:extLst>
                <a:ext uri="{FF2B5EF4-FFF2-40B4-BE49-F238E27FC236}">
                  <a16:creationId xmlns:a16="http://schemas.microsoft.com/office/drawing/2014/main" id="{288D3E79-DCCF-4BD4-8BE4-98B6508DF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A6385996-A9CD-4ABB-8D0A-B76213D7C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4445904"/>
            <a:ext cx="73208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4.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mô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hình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kiểm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thử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hệ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thống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Streamlit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roup 26" descr="pen icon">
            <a:extLst>
              <a:ext uri="{FF2B5EF4-FFF2-40B4-BE49-F238E27FC236}">
                <a16:creationId xmlns:a16="http://schemas.microsoft.com/office/drawing/2014/main" id="{291195B4-03EC-4D98-B598-9196213A7434}"/>
              </a:ext>
            </a:extLst>
          </p:cNvPr>
          <p:cNvGrpSpPr/>
          <p:nvPr/>
        </p:nvGrpSpPr>
        <p:grpSpPr>
          <a:xfrm>
            <a:off x="682019" y="5171759"/>
            <a:ext cx="623069" cy="623069"/>
            <a:chOff x="291332" y="2517078"/>
            <a:chExt cx="852805" cy="85280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A36A8E-6889-45C1-8798-A6C463378D1B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Graphic 18" descr="Stylus Icon">
              <a:extLst>
                <a:ext uri="{FF2B5EF4-FFF2-40B4-BE49-F238E27FC236}">
                  <a16:creationId xmlns:a16="http://schemas.microsoft.com/office/drawing/2014/main" id="{59FE1AA3-891F-4111-8299-F33A85E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410773DA-8E2A-4EEC-B1F9-DDEFC1B64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5252229"/>
            <a:ext cx="73208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5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Kết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đạt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đ</a:t>
            </a:r>
            <a:r>
              <a:rPr kumimoji="0" lang="vi-V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ợc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của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án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 descr="pen icon">
            <a:extLst>
              <a:ext uri="{FF2B5EF4-FFF2-40B4-BE49-F238E27FC236}">
                <a16:creationId xmlns:a16="http://schemas.microsoft.com/office/drawing/2014/main" id="{6CDC80DA-D2C2-40DA-9D1F-E1DEB5FDD993}"/>
              </a:ext>
            </a:extLst>
          </p:cNvPr>
          <p:cNvGrpSpPr/>
          <p:nvPr/>
        </p:nvGrpSpPr>
        <p:grpSpPr>
          <a:xfrm>
            <a:off x="682019" y="5955769"/>
            <a:ext cx="623069" cy="623069"/>
            <a:chOff x="291332" y="2517078"/>
            <a:chExt cx="852805" cy="85280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AB85FE8-AE9B-4361-A061-638EDC8289E2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Graphic 18" descr="Stylus Icon">
              <a:extLst>
                <a:ext uri="{FF2B5EF4-FFF2-40B4-BE49-F238E27FC236}">
                  <a16:creationId xmlns:a16="http://schemas.microsoft.com/office/drawing/2014/main" id="{50870270-96E6-4C72-A888-46AA2E05E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4" name="Rectangle 1">
            <a:extLst>
              <a:ext uri="{FF2B5EF4-FFF2-40B4-BE49-F238E27FC236}">
                <a16:creationId xmlns:a16="http://schemas.microsoft.com/office/drawing/2014/main" id="{5CB05148-91BA-4CD3-8D39-0DC6183C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6036239"/>
            <a:ext cx="73208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6.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Tài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liệu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tham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khảo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9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Sắp</a:t>
            </a:r>
            <a:r>
              <a:rPr lang="en-US" b="1" u="sng" dirty="0"/>
              <a:t> </a:t>
            </a:r>
            <a:r>
              <a:rPr lang="en-US" b="1" u="sng" dirty="0" err="1"/>
              <a:t>xếp</a:t>
            </a:r>
            <a:r>
              <a:rPr lang="en-US" b="1" u="sng" dirty="0"/>
              <a:t> </a:t>
            </a:r>
            <a:r>
              <a:rPr lang="en-US" b="1" u="sng" dirty="0" err="1"/>
              <a:t>và</a:t>
            </a:r>
            <a:r>
              <a:rPr lang="en-US" b="1" u="sng" dirty="0"/>
              <a:t> </a:t>
            </a:r>
            <a:r>
              <a:rPr lang="en-US" b="1" u="sng" dirty="0" err="1"/>
              <a:t>tìm</a:t>
            </a:r>
            <a:r>
              <a:rPr lang="en-US" b="1" u="sng" dirty="0"/>
              <a:t> </a:t>
            </a:r>
            <a:r>
              <a:rPr lang="en-US" b="1" u="sng" dirty="0" err="1"/>
              <a:t>kiếm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419099" y="2467425"/>
            <a:ext cx="5503071" cy="961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đ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cuốn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: ID Book, Title Book, Year.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0D089-4AD8-418F-9D56-D7CFB2F9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72" y="3394917"/>
            <a:ext cx="2621228" cy="290427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94AEDF2-42FA-4BCB-9BEB-FC4DDCA2DF18}"/>
              </a:ext>
            </a:extLst>
          </p:cNvPr>
          <p:cNvSpPr txBox="1">
            <a:spLocks/>
          </p:cNvSpPr>
          <p:nvPr/>
        </p:nvSpPr>
        <p:spPr>
          <a:xfrm>
            <a:off x="5922170" y="5359826"/>
            <a:ext cx="6098380" cy="961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đ</a:t>
            </a:r>
            <a:r>
              <a:rPr lang="vi-VN" dirty="0">
                <a:latin typeface="Calibri" panose="020F0502020204030204" pitchFamily="34" charset="0"/>
              </a:rPr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cuốn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ID Book, Title Book, Author, Year </a:t>
            </a:r>
            <a:r>
              <a:rPr lang="en-US" dirty="0" err="1"/>
              <a:t>và</a:t>
            </a:r>
            <a:r>
              <a:rPr lang="en-US" dirty="0"/>
              <a:t> Category.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BFF1F-CDE0-42A4-9BA1-673EF4D0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7425"/>
            <a:ext cx="5676901" cy="25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</a:t>
            </a:r>
            <a:r>
              <a:rPr lang="en-US" b="1" u="sng" dirty="0" err="1"/>
              <a:t>Tạo</a:t>
            </a:r>
            <a:r>
              <a:rPr lang="en-US" b="1" u="sng" dirty="0"/>
              <a:t> </a:t>
            </a:r>
            <a:r>
              <a:rPr lang="en-US" b="1" u="sng" dirty="0" err="1"/>
              <a:t>mới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4486274" y="2438400"/>
            <a:ext cx="5503071" cy="116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Quy</a:t>
            </a:r>
            <a:r>
              <a:rPr lang="en-US" b="1" i="1" u="sng" dirty="0"/>
              <a:t> </a:t>
            </a:r>
            <a:r>
              <a:rPr lang="en-US" b="1" i="1" u="sng" dirty="0" err="1"/>
              <a:t>tắc</a:t>
            </a:r>
            <a:r>
              <a:rPr lang="en-US" b="1" i="1" u="sng" dirty="0"/>
              <a:t> </a:t>
            </a:r>
            <a:r>
              <a:rPr lang="en-US" b="1" i="1" u="sng" dirty="0" err="1"/>
              <a:t>đặt</a:t>
            </a:r>
            <a:r>
              <a:rPr lang="en-US" b="1" i="1" u="sng" dirty="0"/>
              <a:t> </a:t>
            </a:r>
            <a:r>
              <a:rPr lang="en-US" b="1" i="1" u="sng" dirty="0" err="1"/>
              <a:t>tên</a:t>
            </a:r>
            <a:r>
              <a:rPr lang="en-US" b="1" i="1" u="sng" dirty="0"/>
              <a:t> file </a:t>
            </a:r>
            <a:r>
              <a:rPr lang="en-US" b="1" i="1" u="sng" dirty="0" err="1"/>
              <a:t>cần</a:t>
            </a:r>
            <a:r>
              <a:rPr lang="en-US" b="1" i="1" u="sng" dirty="0"/>
              <a:t> </a:t>
            </a:r>
            <a:r>
              <a:rPr lang="en-US" b="1" i="1" u="sng" dirty="0" err="1"/>
              <a:t>chỉnh</a:t>
            </a:r>
            <a:r>
              <a:rPr lang="en-US" b="1" i="1" u="sng" dirty="0"/>
              <a:t> </a:t>
            </a:r>
            <a:r>
              <a:rPr lang="en-US" b="1" i="1" u="sng" dirty="0" err="1"/>
              <a:t>sửa</a:t>
            </a:r>
            <a:r>
              <a:rPr lang="en-US" b="1" i="1" u="sng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Image Book –&gt; books/</a:t>
            </a:r>
            <a:r>
              <a:rPr lang="en-US" dirty="0" err="1"/>
              <a:t>username_imagefile.png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Book –&gt; files/</a:t>
            </a:r>
            <a:r>
              <a:rPr lang="en-US" dirty="0" err="1"/>
              <a:t>username_filename.pdf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8AEF8-C6FF-4413-B9DA-714931DE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71" y="2438400"/>
            <a:ext cx="3103766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846D4-16FE-46B6-BE53-3AC189E0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395" y="3600000"/>
            <a:ext cx="5158930" cy="29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4. </a:t>
            </a:r>
            <a:r>
              <a:rPr lang="en-US" b="1" u="sng" dirty="0" err="1"/>
              <a:t>Sửa</a:t>
            </a:r>
            <a:r>
              <a:rPr lang="en-US" b="1" u="sng" dirty="0"/>
              <a:t> </a:t>
            </a:r>
            <a:r>
              <a:rPr lang="en-US" b="1" u="sng" dirty="0" err="1"/>
              <a:t>dữ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4486274" y="2438399"/>
            <a:ext cx="7343776" cy="2098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Khả</a:t>
            </a:r>
            <a:r>
              <a:rPr lang="en-US" b="1" i="1" u="sng" dirty="0"/>
              <a:t> </a:t>
            </a:r>
            <a:r>
              <a:rPr lang="en-US" b="1" i="1" u="sng" dirty="0" err="1"/>
              <a:t>năng</a:t>
            </a:r>
            <a:r>
              <a:rPr lang="en-US" b="1" i="1" u="sng" dirty="0"/>
              <a:t> </a:t>
            </a:r>
            <a:r>
              <a:rPr lang="en-US" b="1" i="1" u="sng" dirty="0" err="1"/>
              <a:t>chỉnh</a:t>
            </a:r>
            <a:r>
              <a:rPr lang="en-US" b="1" i="1" u="sng" dirty="0"/>
              <a:t> </a:t>
            </a:r>
            <a:r>
              <a:rPr lang="en-US" b="1" i="1" u="sng" dirty="0" err="1"/>
              <a:t>sửa</a:t>
            </a:r>
            <a:r>
              <a:rPr lang="en-US" b="1" i="1" u="sng" dirty="0"/>
              <a:t> </a:t>
            </a:r>
            <a:r>
              <a:rPr lang="en-US" b="1" i="1" u="sng" dirty="0" err="1"/>
              <a:t>sách</a:t>
            </a:r>
            <a:r>
              <a:rPr lang="en-US" b="1" i="1" u="sng" dirty="0"/>
              <a:t> </a:t>
            </a:r>
            <a:r>
              <a:rPr lang="en-US" b="1" i="1" u="sng" dirty="0" err="1"/>
              <a:t>tùy</a:t>
            </a:r>
            <a:r>
              <a:rPr lang="en-US" b="1" i="1" u="sng" dirty="0"/>
              <a:t> </a:t>
            </a:r>
            <a:r>
              <a:rPr lang="en-US" b="1" i="1" u="sng" dirty="0" err="1"/>
              <a:t>thuộc</a:t>
            </a:r>
            <a:r>
              <a:rPr lang="en-US" b="1" i="1" u="sng" dirty="0"/>
              <a:t> </a:t>
            </a:r>
            <a:r>
              <a:rPr lang="en-US" b="1" i="1" u="sng" dirty="0" err="1"/>
              <a:t>vào</a:t>
            </a:r>
            <a:r>
              <a:rPr lang="en-US" b="1" i="1" u="sng" dirty="0"/>
              <a:t> Role: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:</a:t>
            </a:r>
          </a:p>
          <a:p>
            <a:pPr lvl="1" indent="0">
              <a:buNone/>
            </a:pPr>
            <a:r>
              <a:rPr lang="en-US" sz="1800" dirty="0"/>
              <a:t>- Role ≠ 2 (User, Admin) </a:t>
            </a:r>
            <a:r>
              <a:rPr lang="en-US" sz="1800" dirty="0" err="1"/>
              <a:t>chỉ</a:t>
            </a:r>
            <a:r>
              <a:rPr lang="en-US" sz="1800" dirty="0"/>
              <a:t> đ</a:t>
            </a:r>
            <a:r>
              <a:rPr lang="vi-VN" sz="1800" dirty="0">
                <a:latin typeface="Calibri" panose="020F0502020204030204" pitchFamily="34" charset="0"/>
              </a:rPr>
              <a:t>ư</a:t>
            </a:r>
            <a:r>
              <a:rPr lang="en-US" sz="1800" dirty="0" err="1"/>
              <a:t>ợc</a:t>
            </a:r>
            <a:r>
              <a:rPr lang="en-US" sz="1800" dirty="0"/>
              <a:t> </a:t>
            </a:r>
            <a:r>
              <a:rPr lang="en-US" sz="1800" dirty="0" err="1"/>
              <a:t>phép</a:t>
            </a:r>
            <a:r>
              <a:rPr lang="en-US" sz="1800" dirty="0"/>
              <a:t> </a:t>
            </a:r>
            <a:r>
              <a:rPr lang="en-US" sz="1800" dirty="0" err="1"/>
              <a:t>chỉnh</a:t>
            </a:r>
            <a:r>
              <a:rPr lang="en-US" sz="1800" dirty="0"/>
              <a:t> </a:t>
            </a:r>
            <a:r>
              <a:rPr lang="en-US" sz="1800" dirty="0" err="1"/>
              <a:t>sửa</a:t>
            </a:r>
            <a:r>
              <a:rPr lang="en-US" sz="1800" dirty="0"/>
              <a:t> </a:t>
            </a:r>
            <a:r>
              <a:rPr lang="en-US" sz="1800" dirty="0" err="1"/>
              <a:t>sách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chính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ra</a:t>
            </a:r>
          </a:p>
          <a:p>
            <a:pPr lvl="1" indent="0">
              <a:buNone/>
            </a:pPr>
            <a:r>
              <a:rPr lang="en-US" sz="1800" dirty="0"/>
              <a:t>- Role = 2 (</a:t>
            </a:r>
            <a:r>
              <a:rPr lang="en-US" sz="1800" dirty="0" err="1"/>
              <a:t>SuperAdmin</a:t>
            </a:r>
            <a:r>
              <a:rPr lang="en-US" sz="1800" dirty="0"/>
              <a:t>)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chỉnh</a:t>
            </a:r>
            <a:r>
              <a:rPr lang="en-US" sz="1800" dirty="0"/>
              <a:t> </a:t>
            </a:r>
            <a:r>
              <a:rPr lang="en-US" sz="1800" dirty="0" err="1"/>
              <a:t>sửa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mọi</a:t>
            </a:r>
            <a:r>
              <a:rPr lang="en-US" sz="1800" dirty="0"/>
              <a:t> </a:t>
            </a:r>
            <a:r>
              <a:rPr lang="en-US" sz="1800" dirty="0" err="1"/>
              <a:t>cuốn</a:t>
            </a:r>
            <a:r>
              <a:rPr lang="en-US" sz="1800" dirty="0"/>
              <a:t> </a:t>
            </a:r>
            <a:r>
              <a:rPr lang="en-US" sz="1800" dirty="0" err="1"/>
              <a:t>sách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52F66-7CDD-481E-8F81-E3421C3E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9" y="2541588"/>
            <a:ext cx="2493672" cy="3990975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0769B4C-90AE-4B4B-8B1B-67A24237C984}"/>
              </a:ext>
            </a:extLst>
          </p:cNvPr>
          <p:cNvSpPr txBox="1">
            <a:spLocks/>
          </p:cNvSpPr>
          <p:nvPr/>
        </p:nvSpPr>
        <p:spPr>
          <a:xfrm>
            <a:off x="4486274" y="4767938"/>
            <a:ext cx="6749907" cy="116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Quy</a:t>
            </a:r>
            <a:r>
              <a:rPr lang="en-US" b="1" i="1" u="sng" dirty="0"/>
              <a:t> </a:t>
            </a:r>
            <a:r>
              <a:rPr lang="en-US" b="1" i="1" u="sng" dirty="0" err="1"/>
              <a:t>tắc</a:t>
            </a:r>
            <a:r>
              <a:rPr lang="en-US" b="1" i="1" u="sng" dirty="0"/>
              <a:t> </a:t>
            </a:r>
            <a:r>
              <a:rPr lang="en-US" b="1" i="1" u="sng" dirty="0" err="1"/>
              <a:t>sửa</a:t>
            </a:r>
            <a:r>
              <a:rPr lang="en-US" b="1" i="1" u="sng" dirty="0"/>
              <a:t> </a:t>
            </a:r>
            <a:r>
              <a:rPr lang="en-US" b="1" i="1" u="sng" dirty="0" err="1"/>
              <a:t>đổi</a:t>
            </a:r>
            <a:r>
              <a:rPr lang="en-US" b="1" i="1" u="sng" dirty="0"/>
              <a:t> </a:t>
            </a:r>
            <a:r>
              <a:rPr lang="en-US" b="1" i="1" u="sng" dirty="0" err="1"/>
              <a:t>tên</a:t>
            </a:r>
            <a:r>
              <a:rPr lang="en-US" b="1" i="1" u="sng" dirty="0"/>
              <a:t> file: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Image Book –&gt; books/</a:t>
            </a:r>
            <a:r>
              <a:rPr lang="en-US" dirty="0" err="1"/>
              <a:t>username_uniqueSuffix_imagefile.pngFile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Book –&gt; files/</a:t>
            </a:r>
            <a:r>
              <a:rPr lang="en-US" dirty="0" err="1"/>
              <a:t>username_uniqueSuffix_filename.pdf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623AB98-A59D-49DA-9721-E306D5296743}"/>
              </a:ext>
            </a:extLst>
          </p:cNvPr>
          <p:cNvSpPr txBox="1">
            <a:spLocks/>
          </p:cNvSpPr>
          <p:nvPr/>
        </p:nvSpPr>
        <p:spPr>
          <a:xfrm>
            <a:off x="3700023" y="6250041"/>
            <a:ext cx="783669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uniqueSuffix</a:t>
            </a:r>
            <a:r>
              <a:rPr lang="en-US" i="1" dirty="0"/>
              <a:t> </a:t>
            </a:r>
            <a:r>
              <a:rPr lang="en-US" i="1" dirty="0" err="1"/>
              <a:t>là</a:t>
            </a:r>
            <a:r>
              <a:rPr lang="en-US" i="1" dirty="0"/>
              <a:t> </a:t>
            </a:r>
            <a:r>
              <a:rPr lang="en-US" i="1" dirty="0" err="1"/>
              <a:t>mã</a:t>
            </a:r>
            <a:r>
              <a:rPr lang="en-US" i="1" dirty="0"/>
              <a:t> random </a:t>
            </a:r>
            <a:r>
              <a:rPr lang="en-US" i="1" dirty="0" err="1"/>
              <a:t>gồm</a:t>
            </a:r>
            <a:r>
              <a:rPr lang="en-US" i="1" dirty="0"/>
              <a:t> 8 </a:t>
            </a:r>
            <a:r>
              <a:rPr lang="en-US" i="1" dirty="0" err="1"/>
              <a:t>ký</a:t>
            </a:r>
            <a:r>
              <a:rPr lang="en-US" i="1" dirty="0"/>
              <a:t> </a:t>
            </a:r>
            <a:r>
              <a:rPr lang="en-US" i="1" dirty="0" err="1"/>
              <a:t>tự</a:t>
            </a:r>
            <a:r>
              <a:rPr lang="en-US" i="1" dirty="0"/>
              <a:t>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963679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5. </a:t>
            </a:r>
            <a:r>
              <a:rPr lang="en-US" b="1" u="sng" dirty="0" err="1"/>
              <a:t>Xóa</a:t>
            </a:r>
            <a:r>
              <a:rPr lang="en-US" b="1" u="sng" dirty="0"/>
              <a:t> </a:t>
            </a:r>
            <a:r>
              <a:rPr lang="en-US" b="1" u="sng" dirty="0" err="1"/>
              <a:t>dữ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610BD-2404-48DF-ACF8-E041CEC1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565838"/>
            <a:ext cx="9620250" cy="39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6. </a:t>
            </a:r>
            <a:r>
              <a:rPr lang="en-US" b="1" u="sng" dirty="0" err="1"/>
              <a:t>Thông</a:t>
            </a:r>
            <a:r>
              <a:rPr lang="en-US" b="1" u="sng" dirty="0"/>
              <a:t> tin chi </a:t>
            </a:r>
            <a:r>
              <a:rPr lang="en-US" b="1" u="sng" dirty="0" err="1"/>
              <a:t>tiết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64A25EE-4A7E-47EF-8CFA-9E136035D32F}"/>
              </a:ext>
            </a:extLst>
          </p:cNvPr>
          <p:cNvSpPr txBox="1">
            <a:spLocks/>
          </p:cNvSpPr>
          <p:nvPr/>
        </p:nvSpPr>
        <p:spPr>
          <a:xfrm>
            <a:off x="419098" y="2457450"/>
            <a:ext cx="11525251" cy="2079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đ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Role &lt; 0 (Customer)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Role = 0 (User)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10 </a:t>
            </a:r>
            <a:r>
              <a:rPr lang="en-US" dirty="0" err="1"/>
              <a:t>ngày</a:t>
            </a:r>
            <a:r>
              <a:rPr lang="en-US" dirty="0"/>
              <a:t> (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Role = 1 (Admin) </a:t>
            </a:r>
            <a:r>
              <a:rPr lang="en-US" dirty="0" err="1"/>
              <a:t>và</a:t>
            </a:r>
            <a:r>
              <a:rPr lang="en-US" dirty="0"/>
              <a:t> Role = 2 (</a:t>
            </a:r>
            <a:r>
              <a:rPr lang="en-US" dirty="0" err="1"/>
              <a:t>SuperAdmin</a:t>
            </a:r>
            <a:r>
              <a:rPr lang="en-US" dirty="0"/>
              <a:t>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,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VIP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ED20C-5204-4D59-9D47-0DC86E35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8" y="4673601"/>
            <a:ext cx="3171827" cy="1694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EE368-1919-41F8-ADE6-C2C162C3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86" y="4673599"/>
            <a:ext cx="3171827" cy="1676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C2B41-BA27-424D-8CE6-4B7DE13AE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075" y="4673599"/>
            <a:ext cx="3171827" cy="16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8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7.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 </a:t>
            </a:r>
            <a:r>
              <a:rPr lang="en-US" b="1" u="sng" dirty="0" err="1"/>
              <a:t>tài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164A25EE-4A7E-47EF-8CFA-9E136035D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8399" y="2320924"/>
                <a:ext cx="5753101" cy="2460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/>
                  <a:t>The Rate Star of Book: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𝐵𝑜𝑜𝑘𝑆𝑡𝑎𝑟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ã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𝐵𝑜𝑜𝑘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ượ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đá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ị đá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164A25EE-4A7E-47EF-8CFA-9E136035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9" y="2320924"/>
                <a:ext cx="5753101" cy="2460625"/>
              </a:xfrm>
              <a:prstGeom prst="rect">
                <a:avLst/>
              </a:prstGeom>
              <a:blipFill>
                <a:blip r:embed="rId2"/>
                <a:stretch>
                  <a:fillRect l="-847" t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13AED6E-82F4-4A21-9964-9C82659F3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" y="2545160"/>
            <a:ext cx="5753101" cy="2152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58E2B8-10F7-407F-B272-5DB663B8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0000"/>
            <a:ext cx="12192000" cy="1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6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3CABF-88E5-402D-96A0-698DE2DF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5" y="2140890"/>
            <a:ext cx="5448002" cy="3840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5C01-F608-4AFF-AEED-E81814233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824" y="1852766"/>
            <a:ext cx="5133975" cy="2124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534C3-1027-4C08-9BBB-4028DB7EB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4" y="4377126"/>
            <a:ext cx="5153217" cy="21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Thống</a:t>
            </a:r>
            <a:r>
              <a:rPr lang="en-US" b="1" u="sng" dirty="0"/>
              <a:t> </a:t>
            </a:r>
            <a:r>
              <a:rPr lang="en-US" b="1" u="sng" dirty="0" err="1"/>
              <a:t>kê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 </a:t>
            </a:r>
            <a:r>
              <a:rPr lang="en-US" b="1" u="sng" dirty="0" err="1"/>
              <a:t>đang</a:t>
            </a:r>
            <a:r>
              <a:rPr lang="en-US" b="1" u="sng" dirty="0"/>
              <a:t> </a:t>
            </a:r>
            <a:r>
              <a:rPr lang="en-US" b="1" u="sng" dirty="0" err="1"/>
              <a:t>mượn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244704" y="519356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User </a:t>
            </a:r>
            <a:r>
              <a:rPr lang="en-US" b="1" dirty="0" err="1"/>
              <a:t>và</a:t>
            </a:r>
            <a:r>
              <a:rPr lang="en-US" b="1" dirty="0"/>
              <a:t> Admin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7424050" y="5193559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SuperAdmin</a:t>
            </a:r>
            <a:endParaRPr lang="en-US" b="1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371474" y="5770961"/>
            <a:ext cx="109347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vi-VN" i="1" dirty="0">
                <a:latin typeface="Calibri" panose="020F0502020204030204" pitchFamily="34" charset="0"/>
              </a:rPr>
              <a:t>Riêng Admin thì Countdown dường như bị vô hiệu hóa vì khi đó</a:t>
            </a:r>
            <a:r>
              <a:rPr lang="en-US" i="1" dirty="0"/>
              <a:t> </a:t>
            </a:r>
            <a:r>
              <a:rPr lang="vi-VN" i="1" dirty="0">
                <a:latin typeface="Calibri" panose="020F0502020204030204" pitchFamily="34" charset="0"/>
              </a:rPr>
              <a:t>người dùng đã có quyền xem tất cả tài liệu mà không cần phải mượn</a:t>
            </a:r>
            <a:r>
              <a:rPr lang="en-US" i="1" dirty="0"/>
              <a:t>.</a:t>
            </a:r>
            <a:endParaRPr lang="en-US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5E28E-83DB-4E50-82D0-0F623D86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29" y="2766855"/>
            <a:ext cx="4886325" cy="2255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D98E05-326D-45FB-8624-4D7932C5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2730825"/>
            <a:ext cx="4886325" cy="2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Chức</a:t>
            </a:r>
            <a:r>
              <a:rPr lang="en-US" b="1" u="sng" dirty="0"/>
              <a:t> </a:t>
            </a:r>
            <a:r>
              <a:rPr lang="en-US" b="1" u="sng" dirty="0" err="1"/>
              <a:t>năng</a:t>
            </a:r>
            <a:r>
              <a:rPr lang="en-US" b="1" u="sng" dirty="0"/>
              <a:t> m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ợn</a:t>
            </a:r>
            <a:r>
              <a:rPr lang="en-US" b="1" u="sng" dirty="0"/>
              <a:t>, </a:t>
            </a:r>
            <a:r>
              <a:rPr lang="en-US" b="1" u="sng" dirty="0" err="1"/>
              <a:t>trả</a:t>
            </a:r>
            <a:r>
              <a:rPr lang="en-US" b="1" u="sng" dirty="0"/>
              <a:t> </a:t>
            </a:r>
            <a:r>
              <a:rPr lang="en-US" b="1" u="sng" dirty="0" err="1"/>
              <a:t>tài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371407" y="5063332"/>
            <a:ext cx="386069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</a:t>
            </a:r>
            <a:r>
              <a:rPr lang="vi-VN" b="1" dirty="0">
                <a:latin typeface="Calibri" panose="020F0502020204030204" pitchFamily="34" charset="0"/>
              </a:rPr>
              <a:t>ư</a:t>
            </a:r>
            <a:r>
              <a:rPr lang="en-US" b="1" dirty="0" err="1"/>
              <a:t>ợn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dành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User (Role = 0)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7213156" y="5063331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Trả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dành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User (Role = 0)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371474" y="5770961"/>
            <a:ext cx="10934701" cy="65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vi-VN" i="1" dirty="0">
                <a:latin typeface="Calibri" panose="020F0502020204030204" pitchFamily="34" charset="0"/>
              </a:rPr>
              <a:t>Riêng </a:t>
            </a:r>
            <a:r>
              <a:rPr lang="en-US" i="1" dirty="0" err="1"/>
              <a:t>SuperAdmin</a:t>
            </a:r>
            <a:r>
              <a:rPr lang="en-US" i="1" dirty="0"/>
              <a:t>, </a:t>
            </a:r>
            <a:r>
              <a:rPr lang="en-US" i="1" dirty="0" err="1"/>
              <a:t>nếu</a:t>
            </a:r>
            <a:r>
              <a:rPr lang="en-US" i="1" dirty="0"/>
              <a:t> </a:t>
            </a:r>
            <a:r>
              <a:rPr lang="en-US" i="1" dirty="0" err="1"/>
              <a:t>bảng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</a:t>
            </a:r>
            <a:r>
              <a:rPr lang="en-US" i="1" dirty="0" err="1"/>
              <a:t>dõi</a:t>
            </a:r>
            <a:r>
              <a:rPr lang="en-US" i="1" dirty="0"/>
              <a:t> </a:t>
            </a:r>
            <a:r>
              <a:rPr lang="en-US" i="1" dirty="0" err="1"/>
              <a:t>thấy</a:t>
            </a:r>
            <a:r>
              <a:rPr lang="en-US" i="1" dirty="0"/>
              <a:t> User m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ợn</a:t>
            </a:r>
            <a:r>
              <a:rPr lang="en-US" i="1" dirty="0"/>
              <a:t> </a:t>
            </a:r>
            <a:r>
              <a:rPr lang="en-US" i="1" dirty="0" err="1"/>
              <a:t>quá</a:t>
            </a:r>
            <a:r>
              <a:rPr lang="en-US" i="1" dirty="0"/>
              <a:t> </a:t>
            </a:r>
            <a:r>
              <a:rPr lang="en-US" i="1" dirty="0" err="1"/>
              <a:t>thời</a:t>
            </a:r>
            <a:r>
              <a:rPr lang="en-US" i="1" dirty="0"/>
              <a:t> </a:t>
            </a:r>
            <a:r>
              <a:rPr lang="en-US" i="1" dirty="0" err="1"/>
              <a:t>hạn</a:t>
            </a:r>
            <a:r>
              <a:rPr lang="en-US" i="1" dirty="0"/>
              <a:t> </a:t>
            </a:r>
            <a:r>
              <a:rPr lang="en-US" i="1" dirty="0" err="1"/>
              <a:t>thì</a:t>
            </a:r>
            <a:r>
              <a:rPr lang="en-US" i="1" dirty="0"/>
              <a:t> </a:t>
            </a:r>
            <a:r>
              <a:rPr lang="en-US" i="1" dirty="0" err="1"/>
              <a:t>buộc</a:t>
            </a:r>
            <a:r>
              <a:rPr lang="en-US" i="1" dirty="0"/>
              <a:t> </a:t>
            </a:r>
            <a:r>
              <a:rPr lang="en-US" i="1" dirty="0" err="1"/>
              <a:t>hệ</a:t>
            </a:r>
            <a:r>
              <a:rPr lang="en-US" i="1" dirty="0"/>
              <a:t> </a:t>
            </a:r>
            <a:r>
              <a:rPr lang="en-US" i="1" dirty="0" err="1"/>
              <a:t>thống</a:t>
            </a:r>
            <a:r>
              <a:rPr lang="en-US" i="1" dirty="0"/>
              <a:t> </a:t>
            </a:r>
            <a:r>
              <a:rPr lang="en-US" i="1" dirty="0" err="1"/>
              <a:t>sẽ</a:t>
            </a:r>
            <a:r>
              <a:rPr lang="en-US" i="1" dirty="0"/>
              <a:t> </a:t>
            </a:r>
            <a:r>
              <a:rPr lang="en-US" i="1" dirty="0" err="1"/>
              <a:t>tự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trả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ng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ời</a:t>
            </a:r>
            <a:r>
              <a:rPr lang="en-US" i="1" dirty="0"/>
              <a:t> </a:t>
            </a:r>
            <a:r>
              <a:rPr lang="en-US" i="1" dirty="0" err="1"/>
              <a:t>đó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</a:t>
            </a:r>
            <a:r>
              <a:rPr lang="en-US" i="1" dirty="0" err="1"/>
              <a:t>yêu</a:t>
            </a:r>
            <a:r>
              <a:rPr lang="en-US" i="1" dirty="0"/>
              <a:t> </a:t>
            </a:r>
            <a:r>
              <a:rPr lang="en-US" i="1" dirty="0" err="1"/>
              <a:t>cầu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trị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.</a:t>
            </a:r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CE7FC-8302-4AAB-B10C-D05A3D02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61" y="2796962"/>
            <a:ext cx="5169388" cy="2125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837F27-E654-482A-A8A7-B1A416C3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49" y="2792788"/>
            <a:ext cx="5169388" cy="21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4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C12D6-E753-4E79-BD75-33F3BCCB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865" y="1752600"/>
            <a:ext cx="7360270" cy="4171950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249AF05-304D-4E30-971B-170411BC1A01}"/>
              </a:ext>
            </a:extLst>
          </p:cNvPr>
          <p:cNvSpPr txBox="1">
            <a:spLocks/>
          </p:cNvSpPr>
          <p:nvPr/>
        </p:nvSpPr>
        <p:spPr>
          <a:xfrm>
            <a:off x="4165652" y="5924550"/>
            <a:ext cx="386069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gửi</a:t>
            </a:r>
            <a:r>
              <a:rPr lang="en-US" b="1" dirty="0"/>
              <a:t> </a:t>
            </a:r>
            <a:r>
              <a:rPr lang="en-US" b="1" dirty="0" err="1"/>
              <a:t>trả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điện</a:t>
            </a:r>
            <a:r>
              <a:rPr lang="en-US" b="1" dirty="0"/>
              <a:t> </a:t>
            </a:r>
            <a:r>
              <a:rPr lang="en-US" b="1" dirty="0" err="1"/>
              <a:t>tử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973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539" y="3429000"/>
            <a:ext cx="8739786" cy="1399667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56778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Th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/>
              <a:t> </a:t>
            </a:r>
            <a:r>
              <a:rPr lang="en-US" b="1" u="sng" dirty="0" err="1"/>
              <a:t>viện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 </a:t>
            </a:r>
            <a:r>
              <a:rPr lang="en-US" b="1" u="sng" dirty="0" err="1"/>
              <a:t>cá</a:t>
            </a:r>
            <a:r>
              <a:rPr lang="en-US" b="1" u="sng" dirty="0"/>
              <a:t> </a:t>
            </a:r>
            <a:r>
              <a:rPr lang="en-US" b="1" u="sng" dirty="0" err="1"/>
              <a:t>nhân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371474" y="6136086"/>
            <a:ext cx="11217763" cy="477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t</a:t>
            </a:r>
            <a:r>
              <a:rPr lang="vi-VN" i="1" dirty="0">
                <a:latin typeface="Calibri" panose="020F0502020204030204" pitchFamily="34" charset="0"/>
                <a:cs typeface="Calibri" panose="020F0502020204030204" pitchFamily="34" charset="0"/>
              </a:rPr>
              <a:t>rong trường hợp nếu bạn không muốn ai có thể xem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>
                <a:latin typeface="Calibri" panose="020F0502020204030204" pitchFamily="34" charset="0"/>
                <a:cs typeface="Calibri" panose="020F0502020204030204" pitchFamily="34" charset="0"/>
              </a:rPr>
              <a:t>được sách của mình thì có thể thay đổi Limit Access = 0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0738E-BBE5-4EE0-81C3-0797A98B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67" y="2447925"/>
            <a:ext cx="8357265" cy="34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6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4. </a:t>
            </a:r>
            <a:r>
              <a:rPr lang="en-US" b="1" u="sng" dirty="0" err="1"/>
              <a:t>Lịch</a:t>
            </a:r>
            <a:r>
              <a:rPr lang="en-US" b="1" u="sng" dirty="0"/>
              <a:t> </a:t>
            </a:r>
            <a:r>
              <a:rPr lang="en-US" b="1" u="sng" dirty="0" err="1"/>
              <a:t>sử</a:t>
            </a:r>
            <a:r>
              <a:rPr lang="en-US" b="1" u="sng" dirty="0"/>
              <a:t> </a:t>
            </a:r>
            <a:r>
              <a:rPr lang="en-US" b="1" u="sng" dirty="0" err="1"/>
              <a:t>mượn</a:t>
            </a:r>
            <a:r>
              <a:rPr lang="en-US" b="1" u="sng" dirty="0"/>
              <a:t>, </a:t>
            </a:r>
            <a:r>
              <a:rPr lang="en-US" b="1" u="sng" dirty="0" err="1"/>
              <a:t>trả</a:t>
            </a:r>
            <a:r>
              <a:rPr lang="en-US" b="1" u="sng" dirty="0"/>
              <a:t> </a:t>
            </a:r>
            <a:r>
              <a:rPr lang="en-US" b="1" u="sng" dirty="0" err="1"/>
              <a:t>tài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371474" y="6136086"/>
            <a:ext cx="11217763" cy="477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dành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SuperAdmin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kiểm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vết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F028E-2397-4ED8-8A38-BE08BCB50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77" y="2454739"/>
            <a:ext cx="7659445" cy="354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236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063729" y="4902831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7243075" y="490283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kiếm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endParaRPr lang="en-US" b="1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099" y="5724253"/>
            <a:ext cx="109347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chức</a:t>
            </a:r>
            <a:r>
              <a:rPr lang="en-US" i="1" dirty="0"/>
              <a:t> </a:t>
            </a:r>
            <a:r>
              <a:rPr lang="en-US" i="1" dirty="0" err="1"/>
              <a:t>năng</a:t>
            </a:r>
            <a:r>
              <a:rPr lang="en-US" i="1" dirty="0"/>
              <a:t> </a:t>
            </a:r>
            <a:r>
              <a:rPr lang="en-US" i="1" dirty="0" err="1"/>
              <a:t>như</a:t>
            </a:r>
            <a:r>
              <a:rPr lang="en-US" i="1" dirty="0"/>
              <a:t> </a:t>
            </a:r>
            <a:r>
              <a:rPr lang="en-US" i="1" dirty="0" err="1"/>
              <a:t>Thêm</a:t>
            </a:r>
            <a:r>
              <a:rPr lang="en-US" i="1" dirty="0"/>
              <a:t>, </a:t>
            </a:r>
            <a:r>
              <a:rPr lang="en-US" i="1" dirty="0" err="1"/>
              <a:t>Sửa</a:t>
            </a:r>
            <a:r>
              <a:rPr lang="en-US" i="1" dirty="0"/>
              <a:t>, </a:t>
            </a:r>
            <a:r>
              <a:rPr lang="en-US" i="1" dirty="0" err="1"/>
              <a:t>Xóa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thể</a:t>
            </a:r>
            <a:r>
              <a:rPr lang="en-US" i="1" dirty="0"/>
              <a:t> </a:t>
            </a:r>
            <a:r>
              <a:rPr lang="en-US" i="1" dirty="0" err="1"/>
              <a:t>loại</a:t>
            </a:r>
            <a:r>
              <a:rPr lang="en-US" i="1" dirty="0"/>
              <a:t> </a:t>
            </a:r>
            <a:r>
              <a:rPr lang="en-US" i="1" dirty="0" err="1"/>
              <a:t>tài</a:t>
            </a:r>
            <a:r>
              <a:rPr lang="en-US" i="1" dirty="0"/>
              <a:t> </a:t>
            </a:r>
            <a:r>
              <a:rPr lang="en-US" i="1" dirty="0" err="1"/>
              <a:t>liệu</a:t>
            </a:r>
            <a:r>
              <a:rPr lang="en-US" i="1" dirty="0"/>
              <a:t> t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ơng</a:t>
            </a:r>
            <a:r>
              <a:rPr lang="en-US" i="1" dirty="0"/>
              <a:t> </a:t>
            </a:r>
            <a:r>
              <a:rPr lang="en-US" i="1" dirty="0" err="1"/>
              <a:t>tự</a:t>
            </a:r>
            <a:r>
              <a:rPr lang="en-US" i="1" dirty="0"/>
              <a:t> </a:t>
            </a:r>
            <a:r>
              <a:rPr lang="en-US" i="1" dirty="0" err="1"/>
              <a:t>với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chức</a:t>
            </a:r>
            <a:r>
              <a:rPr lang="en-US" i="1" dirty="0"/>
              <a:t> </a:t>
            </a:r>
            <a:r>
              <a:rPr lang="en-US" i="1" dirty="0" err="1"/>
              <a:t>năng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.</a:t>
            </a:r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7DB8C-23EB-4DF2-8127-FF9D2684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7" y="2359259"/>
            <a:ext cx="4982372" cy="2257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BD23C-96B8-4230-9676-303103B7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76" y="2428697"/>
            <a:ext cx="4982372" cy="22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56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328050" y="5296918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sinh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b="1" dirty="0"/>
              <a:t> 1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099" y="5897145"/>
            <a:ext cx="10934701" cy="656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Danh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hiển</a:t>
            </a:r>
            <a:r>
              <a:rPr lang="en-US" i="1" dirty="0"/>
              <a:t> </a:t>
            </a:r>
            <a:r>
              <a:rPr lang="en-US" i="1" dirty="0" err="1"/>
              <a:t>thị</a:t>
            </a:r>
            <a:r>
              <a:rPr lang="en-US" i="1" dirty="0"/>
              <a:t> </a:t>
            </a:r>
            <a:r>
              <a:rPr lang="en-US" i="1" dirty="0" err="1"/>
              <a:t>dựa</a:t>
            </a:r>
            <a:r>
              <a:rPr lang="en-US" i="1" dirty="0"/>
              <a:t> </a:t>
            </a:r>
            <a:r>
              <a:rPr lang="en-US" i="1" dirty="0" err="1"/>
              <a:t>vào</a:t>
            </a:r>
            <a:r>
              <a:rPr lang="en-US" i="1" dirty="0"/>
              <a:t> Username. Ta </a:t>
            </a:r>
            <a:r>
              <a:rPr lang="en-US" i="1" dirty="0" err="1"/>
              <a:t>có</a:t>
            </a:r>
            <a:r>
              <a:rPr lang="en-US" i="1" dirty="0"/>
              <a:t> </a:t>
            </a:r>
            <a:r>
              <a:rPr lang="en-US" i="1" dirty="0" err="1"/>
              <a:t>thể</a:t>
            </a:r>
            <a:r>
              <a:rPr lang="en-US" i="1" dirty="0"/>
              <a:t> </a:t>
            </a:r>
            <a:r>
              <a:rPr lang="en-US" i="1" dirty="0" err="1"/>
              <a:t>tìm</a:t>
            </a:r>
            <a:r>
              <a:rPr lang="en-US" i="1" dirty="0"/>
              <a:t> </a:t>
            </a:r>
            <a:r>
              <a:rPr lang="en-US" i="1" dirty="0" err="1"/>
              <a:t>kiếm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, </a:t>
            </a:r>
            <a:r>
              <a:rPr lang="en-US" i="1" dirty="0" err="1"/>
              <a:t>xem</a:t>
            </a:r>
            <a:r>
              <a:rPr lang="en-US" i="1" dirty="0"/>
              <a:t> </a:t>
            </a:r>
            <a:r>
              <a:rPr lang="en-US" i="1" dirty="0" err="1"/>
              <a:t>thông</a:t>
            </a:r>
            <a:r>
              <a:rPr lang="en-US" i="1" dirty="0"/>
              <a:t> tin chi </a:t>
            </a:r>
            <a:r>
              <a:rPr lang="en-US" i="1" dirty="0" err="1"/>
              <a:t>tiết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lọc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</a:t>
            </a:r>
            <a:r>
              <a:rPr lang="en-US" i="1" dirty="0" err="1"/>
              <a:t>quyền</a:t>
            </a:r>
            <a:r>
              <a:rPr lang="en-US" i="1" dirty="0"/>
              <a:t> </a:t>
            </a:r>
            <a:r>
              <a:rPr lang="en-US" i="1" dirty="0" err="1"/>
              <a:t>nh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hệ</a:t>
            </a:r>
            <a:r>
              <a:rPr lang="en-US" i="1" dirty="0"/>
              <a:t> </a:t>
            </a:r>
            <a:r>
              <a:rPr lang="en-US" i="1" dirty="0" err="1"/>
              <a:t>thống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đã</a:t>
            </a:r>
            <a:r>
              <a:rPr lang="en-US" i="1" dirty="0"/>
              <a:t> </a:t>
            </a:r>
            <a:r>
              <a:rPr lang="en-US" i="1" dirty="0" err="1"/>
              <a:t>trình</a:t>
            </a:r>
            <a:r>
              <a:rPr lang="en-US" i="1" dirty="0"/>
              <a:t> </a:t>
            </a:r>
            <a:r>
              <a:rPr lang="en-US" i="1" dirty="0" err="1"/>
              <a:t>bày</a:t>
            </a:r>
            <a:r>
              <a:rPr lang="en-US" i="1" dirty="0"/>
              <a:t> </a:t>
            </a:r>
            <a:r>
              <a:rPr lang="en-US" i="1" dirty="0" err="1"/>
              <a:t>phía</a:t>
            </a:r>
            <a:r>
              <a:rPr lang="en-US" i="1" dirty="0"/>
              <a:t> </a:t>
            </a:r>
            <a:r>
              <a:rPr lang="en-US" i="1" dirty="0" err="1"/>
              <a:t>trước</a:t>
            </a:r>
            <a:r>
              <a:rPr lang="en-US" i="1" dirty="0"/>
              <a:t>.</a:t>
            </a:r>
            <a:endParaRPr lang="en-US" b="1" i="1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EC31B0-B615-4F46-83F4-40149AFF0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Bộ</a:t>
            </a:r>
            <a:r>
              <a:rPr lang="en-US" b="1" u="sng" dirty="0"/>
              <a:t>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</a:t>
            </a:r>
            <a:r>
              <a:rPr lang="en-US" b="1" u="sng" dirty="0" err="1"/>
              <a:t>chung</a:t>
            </a:r>
            <a:r>
              <a:rPr lang="en-US" b="1" u="sng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0040D-9832-4A6D-BA8A-BF32C802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3" y="2686050"/>
            <a:ext cx="4896420" cy="2277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3A863-34CD-408B-9FE1-2208131F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3" y="2717801"/>
            <a:ext cx="5044554" cy="2344015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61BAED3-8473-43B8-98E8-109D54591EBE}"/>
              </a:ext>
            </a:extLst>
          </p:cNvPr>
          <p:cNvSpPr txBox="1">
            <a:spLocks/>
          </p:cNvSpPr>
          <p:nvPr/>
        </p:nvSpPr>
        <p:spPr>
          <a:xfrm>
            <a:off x="7161198" y="5296918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sinh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723384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EC31B0-B615-4F46-83F4-40149AFF0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Thay</a:t>
            </a:r>
            <a:r>
              <a:rPr lang="en-US" b="1" u="sng" dirty="0"/>
              <a:t> </a:t>
            </a:r>
            <a:r>
              <a:rPr lang="en-US" b="1" u="sng" dirty="0" err="1"/>
              <a:t>đổi</a:t>
            </a:r>
            <a:r>
              <a:rPr lang="en-US" b="1" u="sng" dirty="0"/>
              <a:t> </a:t>
            </a:r>
            <a:r>
              <a:rPr lang="en-US" b="1" u="sng" dirty="0" err="1"/>
              <a:t>mức</a:t>
            </a:r>
            <a:r>
              <a:rPr lang="en-US" b="1" u="sng" dirty="0"/>
              <a:t> </a:t>
            </a:r>
            <a:r>
              <a:rPr lang="en-US" b="1" u="sng" dirty="0" err="1"/>
              <a:t>phân</a:t>
            </a:r>
            <a:r>
              <a:rPr lang="en-US" b="1" u="sng" dirty="0"/>
              <a:t> </a:t>
            </a:r>
            <a:r>
              <a:rPr lang="en-US" b="1" u="sng" dirty="0" err="1"/>
              <a:t>quyền</a:t>
            </a:r>
            <a:r>
              <a:rPr lang="en-US" b="1" u="sng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75469-A4AC-4CEB-97A3-17D33AA6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2792863"/>
            <a:ext cx="4829176" cy="2703062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B8DC642-E0F1-4CF3-B063-B10D50EEAF9F}"/>
              </a:ext>
            </a:extLst>
          </p:cNvPr>
          <p:cNvSpPr txBox="1">
            <a:spLocks/>
          </p:cNvSpPr>
          <p:nvPr/>
        </p:nvSpPr>
        <p:spPr>
          <a:xfrm>
            <a:off x="5600699" y="2320925"/>
            <a:ext cx="6000751" cy="2703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Các</a:t>
            </a:r>
            <a:r>
              <a:rPr lang="en-US" b="1" i="1" u="sng" dirty="0"/>
              <a:t> </a:t>
            </a:r>
            <a:r>
              <a:rPr lang="en-US" b="1" i="1" u="sng" dirty="0" err="1"/>
              <a:t>mức</a:t>
            </a:r>
            <a:r>
              <a:rPr lang="en-US" b="1" i="1" u="sng" dirty="0"/>
              <a:t> </a:t>
            </a:r>
            <a:r>
              <a:rPr lang="en-US" b="1" i="1" u="sng" dirty="0" err="1"/>
              <a:t>phân</a:t>
            </a:r>
            <a:r>
              <a:rPr lang="en-US" b="1" i="1" u="sng" dirty="0"/>
              <a:t> </a:t>
            </a:r>
            <a:r>
              <a:rPr lang="en-US" b="1" i="1" u="sng" dirty="0" err="1"/>
              <a:t>quyền</a:t>
            </a:r>
            <a:r>
              <a:rPr lang="en-US" b="1" i="1" u="sng" dirty="0"/>
              <a:t> c</a:t>
            </a:r>
            <a:r>
              <a:rPr lang="vi-VN" b="1" i="1" u="sng" dirty="0">
                <a:latin typeface="Calibri" panose="020F0502020204030204" pitchFamily="34" charset="0"/>
              </a:rPr>
              <a:t>ơ</a:t>
            </a:r>
            <a:r>
              <a:rPr lang="en-US" b="1" i="1" u="sng" dirty="0"/>
              <a:t> </a:t>
            </a:r>
            <a:r>
              <a:rPr lang="en-US" b="1" i="1" u="sng" dirty="0" err="1"/>
              <a:t>bản</a:t>
            </a:r>
            <a:r>
              <a:rPr lang="en-US" b="1" i="1" u="sng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Customer (Role &lt; 0) </a:t>
            </a:r>
            <a:r>
              <a:rPr lang="en-US" dirty="0" err="1"/>
              <a:t>ch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User (Role = 0) </a:t>
            </a:r>
            <a:r>
              <a:rPr lang="en-US" sz="1800" dirty="0" err="1"/>
              <a:t>c</a:t>
            </a:r>
            <a:r>
              <a:rPr lang="en-US" dirty="0" err="1"/>
              <a:t>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,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Ad</a:t>
            </a:r>
            <a:r>
              <a:rPr lang="en-US" dirty="0"/>
              <a:t>min (Role = 1)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VIP,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SuperAdmin</a:t>
            </a:r>
            <a:r>
              <a:rPr lang="en-US" dirty="0"/>
              <a:t> (Role = 2)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sz="1800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6FF9892-56BF-4A80-AC19-29504B657E36}"/>
              </a:ext>
            </a:extLst>
          </p:cNvPr>
          <p:cNvSpPr txBox="1">
            <a:spLocks/>
          </p:cNvSpPr>
          <p:nvPr/>
        </p:nvSpPr>
        <p:spPr>
          <a:xfrm>
            <a:off x="1042300" y="5602738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Chỉ</a:t>
            </a:r>
            <a:r>
              <a:rPr lang="en-US" b="1" dirty="0"/>
              <a:t> </a:t>
            </a:r>
            <a:r>
              <a:rPr lang="en-US" b="1" dirty="0" err="1"/>
              <a:t>dành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SuperAdmin</a:t>
            </a:r>
            <a:r>
              <a:rPr lang="en-US" b="1" dirty="0"/>
              <a:t> (Role = 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CCA2BC-64B4-4C83-95C5-4ECA1DA968D9}"/>
              </a:ext>
            </a:extLst>
          </p:cNvPr>
          <p:cNvSpPr/>
          <p:nvPr/>
        </p:nvSpPr>
        <p:spPr>
          <a:xfrm>
            <a:off x="5600699" y="51389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Email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7E56C84D-363E-48E5-961C-96AE456668B2}"/>
              </a:ext>
            </a:extLst>
          </p:cNvPr>
          <p:cNvSpPr txBox="1">
            <a:spLocks/>
          </p:cNvSpPr>
          <p:nvPr/>
        </p:nvSpPr>
        <p:spPr>
          <a:xfrm>
            <a:off x="371474" y="6169026"/>
            <a:ext cx="10934701" cy="459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Tính</a:t>
            </a:r>
            <a:r>
              <a:rPr lang="en-US" i="1" dirty="0"/>
              <a:t> </a:t>
            </a:r>
            <a:r>
              <a:rPr lang="en-US" i="1" dirty="0" err="1"/>
              <a:t>năng</a:t>
            </a:r>
            <a:r>
              <a:rPr lang="en-US" i="1" dirty="0"/>
              <a:t> </a:t>
            </a:r>
            <a:r>
              <a:rPr lang="en-US" i="1" dirty="0" err="1"/>
              <a:t>gửi</a:t>
            </a:r>
            <a:r>
              <a:rPr lang="en-US" i="1" dirty="0"/>
              <a:t> Email </a:t>
            </a:r>
            <a:r>
              <a:rPr lang="en-US" i="1" dirty="0" err="1"/>
              <a:t>tự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là</a:t>
            </a:r>
            <a:r>
              <a:rPr lang="en-US" i="1" dirty="0"/>
              <a:t> </a:t>
            </a:r>
            <a:r>
              <a:rPr lang="en-US" i="1" dirty="0" err="1"/>
              <a:t>một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những</a:t>
            </a:r>
            <a:r>
              <a:rPr lang="en-US" i="1" dirty="0"/>
              <a:t> </a:t>
            </a:r>
            <a:r>
              <a:rPr lang="en-US" i="1" dirty="0" err="1"/>
              <a:t>mảng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trí</a:t>
            </a:r>
            <a:r>
              <a:rPr lang="en-US" i="1" dirty="0"/>
              <a:t> </a:t>
            </a:r>
            <a:r>
              <a:rPr lang="en-US" i="1" dirty="0" err="1"/>
              <a:t>tuệ</a:t>
            </a:r>
            <a:r>
              <a:rPr lang="en-US" i="1" dirty="0"/>
              <a:t> </a:t>
            </a:r>
            <a:r>
              <a:rPr lang="en-US" i="1" dirty="0" err="1"/>
              <a:t>nhân</a:t>
            </a:r>
            <a:r>
              <a:rPr lang="en-US" i="1" dirty="0"/>
              <a:t> </a:t>
            </a:r>
            <a:r>
              <a:rPr lang="en-US" i="1" dirty="0" err="1"/>
              <a:t>tạo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học</a:t>
            </a:r>
            <a:r>
              <a:rPr lang="en-US" i="1" dirty="0"/>
              <a:t> </a:t>
            </a:r>
            <a:r>
              <a:rPr lang="en-US" i="1" dirty="0" err="1"/>
              <a:t>máy</a:t>
            </a:r>
            <a:r>
              <a:rPr lang="en-US" i="1" dirty="0"/>
              <a:t>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03054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D3905-225E-41F5-BC32-E0C1CBD1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1826095"/>
            <a:ext cx="6553198" cy="4248817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CF8FE45-C1E2-44F8-B340-1F2681285C9B}"/>
              </a:ext>
            </a:extLst>
          </p:cNvPr>
          <p:cNvSpPr txBox="1">
            <a:spLocks/>
          </p:cNvSpPr>
          <p:nvPr/>
        </p:nvSpPr>
        <p:spPr>
          <a:xfrm>
            <a:off x="4095062" y="6091707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quyền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1112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Tạo</a:t>
            </a:r>
            <a:r>
              <a:rPr lang="en-US" b="1" u="sng" dirty="0"/>
              <a:t> </a:t>
            </a:r>
            <a:r>
              <a:rPr lang="en-US" b="1" u="sng" dirty="0" err="1"/>
              <a:t>yêu</a:t>
            </a:r>
            <a:r>
              <a:rPr lang="en-US" b="1" u="sng" dirty="0"/>
              <a:t> </a:t>
            </a:r>
            <a:r>
              <a:rPr lang="en-US" b="1" u="sng" dirty="0" err="1"/>
              <a:t>cầu</a:t>
            </a:r>
            <a:r>
              <a:rPr lang="en-US" b="1" u="sng" dirty="0"/>
              <a:t> </a:t>
            </a:r>
            <a:r>
              <a:rPr lang="en-US" b="1" u="sng" dirty="0" err="1"/>
              <a:t>JoinAdmin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JoinAdmin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100" y="2397523"/>
            <a:ext cx="11506200" cy="1774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Giao diện "Tạo yêu cầu để Join Admin" cũng sẽ được hiển thị khác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nhau tùy từng mức phân quyền: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Đối với Customer (Role &lt; 0) thì người dùng sẽ cần đăng nhập tài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khoản để có thể thực hiện được chức năng này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Đối với User (Role = 0) thì người dùng cần gửi thêm ảnh minh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chứng đã chuyển khoản đóng góp tài liệu định dạng "image.png"hoặc "image.jpg" để hệ thống có thể gửi phản hồi yêu cầu cho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SuperAdmin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Đối với Admin và SuperAdmin thì người dùng có thể trải nghiệm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ngay những tiện ích không giới hạn của hệ thống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dẫn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7EAE65-2CE0-4543-99DC-EDBDEDA3307A}"/>
              </a:ext>
            </a:extLst>
          </p:cNvPr>
          <p:cNvSpPr/>
          <p:nvPr/>
        </p:nvSpPr>
        <p:spPr>
          <a:xfrm>
            <a:off x="3605212" y="5133975"/>
            <a:ext cx="4467225" cy="657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contributions/</a:t>
            </a:r>
            <a:r>
              <a:rPr lang="en-US" b="1" i="1" dirty="0" err="1"/>
              <a:t>contributor_username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897818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JoinAdmin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7461BA-01A9-4011-A9F6-FCEC96D9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87" y="4658432"/>
            <a:ext cx="3866426" cy="1896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7A090-CFCD-40C8-8875-1DA3C2EF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213" y="2246568"/>
            <a:ext cx="3743688" cy="1896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16B7A4-7BF0-495C-A920-8EF857607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2246568"/>
            <a:ext cx="3743688" cy="18968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24F1E3E-4316-42FD-8580-A94B03F8D2CF}"/>
              </a:ext>
            </a:extLst>
          </p:cNvPr>
          <p:cNvSpPr/>
          <p:nvPr/>
        </p:nvSpPr>
        <p:spPr>
          <a:xfrm>
            <a:off x="1438455" y="4962525"/>
            <a:ext cx="1704975" cy="904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&lt; 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A3BBE4-6716-45BB-9AF5-BF91BDDC8CCA}"/>
              </a:ext>
            </a:extLst>
          </p:cNvPr>
          <p:cNvSpPr/>
          <p:nvPr/>
        </p:nvSpPr>
        <p:spPr>
          <a:xfrm>
            <a:off x="5243512" y="2976562"/>
            <a:ext cx="1704975" cy="904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= 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BF4FCE-AB8B-48E9-A93B-1AAAA4DEBEC6}"/>
              </a:ext>
            </a:extLst>
          </p:cNvPr>
          <p:cNvSpPr/>
          <p:nvPr/>
        </p:nvSpPr>
        <p:spPr>
          <a:xfrm>
            <a:off x="9048569" y="4962524"/>
            <a:ext cx="1704975" cy="904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&gt; 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8733C-532D-4F50-95CB-0362AD63068D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V="1">
            <a:off x="2290943" y="4143376"/>
            <a:ext cx="0" cy="819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27F20-1C79-46D9-A97B-1D2B58BC184C}"/>
              </a:ext>
            </a:extLst>
          </p:cNvPr>
          <p:cNvCxnSpPr>
            <a:stCxn id="14" idx="4"/>
            <a:endCxn id="9" idx="0"/>
          </p:cNvCxnSpPr>
          <p:nvPr/>
        </p:nvCxnSpPr>
        <p:spPr>
          <a:xfrm>
            <a:off x="6096000" y="3881437"/>
            <a:ext cx="0" cy="7769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7E9E7-20C2-449A-B102-BDCA4D13C66B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9901057" y="4143376"/>
            <a:ext cx="0" cy="819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18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Danh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 </a:t>
            </a:r>
            <a:r>
              <a:rPr lang="en-US" b="1" u="sng" dirty="0" err="1"/>
              <a:t>yêu</a:t>
            </a:r>
            <a:r>
              <a:rPr lang="en-US" b="1" u="sng" dirty="0"/>
              <a:t> </a:t>
            </a:r>
            <a:r>
              <a:rPr lang="en-US" b="1" u="sng" dirty="0" err="1"/>
              <a:t>cầu</a:t>
            </a:r>
            <a:r>
              <a:rPr lang="en-US" b="1" u="sng" dirty="0"/>
              <a:t> Join Admin: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JoinAdmin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099" y="2397523"/>
            <a:ext cx="11217763" cy="477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SuperAdmin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3296B-E88A-4639-A1DC-2C876BCA9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951560"/>
            <a:ext cx="8229600" cy="31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01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7B3B9-2B9C-41F6-9474-63F4055A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" y="2535708"/>
            <a:ext cx="4758048" cy="2979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22660-5C82-4D5F-BC80-45ABDA53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98" y="2692004"/>
            <a:ext cx="5753099" cy="2612459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09DDCE3-EB4E-4C6F-8EE4-14A20813A5C7}"/>
              </a:ext>
            </a:extLst>
          </p:cNvPr>
          <p:cNvSpPr txBox="1">
            <a:spLocks/>
          </p:cNvSpPr>
          <p:nvPr/>
        </p:nvSpPr>
        <p:spPr>
          <a:xfrm>
            <a:off x="4095062" y="6058821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gửi</a:t>
            </a:r>
            <a:r>
              <a:rPr lang="en-US" b="1" dirty="0"/>
              <a:t> </a:t>
            </a: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phản</a:t>
            </a:r>
            <a:r>
              <a:rPr lang="en-US" b="1" dirty="0"/>
              <a:t> </a:t>
            </a:r>
            <a:r>
              <a:rPr lang="en-US" b="1" dirty="0" err="1"/>
              <a:t>hồi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7880FF0-5408-4553-BF68-D0FDF66E8E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</a:t>
            </a:r>
            <a:r>
              <a:rPr lang="en-US" b="1" u="sng" dirty="0" err="1"/>
              <a:t>gửi</a:t>
            </a:r>
            <a:r>
              <a:rPr lang="en-US" b="1" u="sng" dirty="0"/>
              <a:t> </a:t>
            </a:r>
            <a:r>
              <a:rPr lang="en-US" b="1" u="sng" dirty="0" err="1"/>
              <a:t>phản</a:t>
            </a:r>
            <a:r>
              <a:rPr lang="en-US" b="1" u="sng" dirty="0"/>
              <a:t> </a:t>
            </a:r>
            <a:r>
              <a:rPr lang="en-US" b="1" u="sng" dirty="0" err="1"/>
              <a:t>hồi</a:t>
            </a:r>
            <a:r>
              <a:rPr lang="en-US" b="1" u="sng" dirty="0"/>
              <a:t>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1516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42629A24-E59A-4C77-8F59-54B8E959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Programming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B36EE9-0B11-42D0-921F-80A19068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7" y="2486024"/>
            <a:ext cx="3324225" cy="3324225"/>
          </a:xfrm>
          <a:prstGeom prst="rect">
            <a:avLst/>
          </a:prstGeom>
        </p:spPr>
      </p:pic>
      <p:pic>
        <p:nvPicPr>
          <p:cNvPr id="2052" name="Picture 4" descr="&quot;FastAPI API, Py Icons R1008&quot; Sticker for Sale by Elias de Oliveira">
            <a:extLst>
              <a:ext uri="{FF2B5EF4-FFF2-40B4-BE49-F238E27FC236}">
                <a16:creationId xmlns:a16="http://schemas.microsoft.com/office/drawing/2014/main" id="{AA2E0790-9DBD-4D9C-8F62-B65527AC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12" t="-9396" r="-7046" b="-4361"/>
          <a:stretch/>
        </p:blipFill>
        <p:spPr bwMode="auto">
          <a:xfrm>
            <a:off x="1419225" y="2119311"/>
            <a:ext cx="1614489" cy="1614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kinter. Курс - Apps on Google Play">
            <a:extLst>
              <a:ext uri="{FF2B5EF4-FFF2-40B4-BE49-F238E27FC236}">
                <a16:creationId xmlns:a16="http://schemas.microsoft.com/office/drawing/2014/main" id="{D5D2224A-C630-4571-8C4C-42909990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4495989"/>
            <a:ext cx="1614489" cy="1614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Tutorial: Streamlit | DataCamp">
            <a:extLst>
              <a:ext uri="{FF2B5EF4-FFF2-40B4-BE49-F238E27FC236}">
                <a16:creationId xmlns:a16="http://schemas.microsoft.com/office/drawing/2014/main" id="{766847C2-352F-4B9C-A268-33266CC42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85" y="3186111"/>
            <a:ext cx="2154236" cy="19240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1EE2DED-4939-41BE-93B7-15E2F4AA78CF}"/>
              </a:ext>
            </a:extLst>
          </p:cNvPr>
          <p:cNvCxnSpPr>
            <a:stCxn id="32" idx="1"/>
            <a:endCxn id="2052" idx="6"/>
          </p:cNvCxnSpPr>
          <p:nvPr/>
        </p:nvCxnSpPr>
        <p:spPr>
          <a:xfrm rot="10800000">
            <a:off x="3033715" y="2926557"/>
            <a:ext cx="1400173" cy="122158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8BBBC78-57D0-4C07-AA1C-614BE8CE4B08}"/>
              </a:ext>
            </a:extLst>
          </p:cNvPr>
          <p:cNvCxnSpPr>
            <a:stCxn id="32" idx="1"/>
            <a:endCxn id="2054" idx="6"/>
          </p:cNvCxnSpPr>
          <p:nvPr/>
        </p:nvCxnSpPr>
        <p:spPr>
          <a:xfrm rot="10800000" flipV="1">
            <a:off x="3033715" y="4148136"/>
            <a:ext cx="1400173" cy="115509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4503DB-045A-4C0A-B859-5B6BE383C3D5}"/>
              </a:ext>
            </a:extLst>
          </p:cNvPr>
          <p:cNvCxnSpPr>
            <a:stCxn id="32" idx="3"/>
            <a:endCxn id="2056" idx="2"/>
          </p:cNvCxnSpPr>
          <p:nvPr/>
        </p:nvCxnSpPr>
        <p:spPr>
          <a:xfrm flipV="1">
            <a:off x="7758112" y="4148136"/>
            <a:ext cx="140017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763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7880FF0-5408-4553-BF68-D0FDF66E8E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Tỷ</a:t>
            </a:r>
            <a:r>
              <a:rPr lang="en-US" b="1" u="sng" dirty="0"/>
              <a:t> </a:t>
            </a:r>
            <a:r>
              <a:rPr lang="en-US" b="1" u="sng" dirty="0" err="1"/>
              <a:t>lệ</a:t>
            </a:r>
            <a:r>
              <a:rPr lang="en-US" b="1" u="sng" dirty="0"/>
              <a:t>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 </a:t>
            </a:r>
            <a:r>
              <a:rPr lang="en-US" b="1" u="sng" dirty="0" err="1"/>
              <a:t>toàn</a:t>
            </a:r>
            <a:r>
              <a:rPr lang="en-US" b="1" u="sng" dirty="0"/>
              <a:t> </a:t>
            </a:r>
            <a:r>
              <a:rPr lang="en-US" b="1" u="sng" dirty="0" err="1"/>
              <a:t>bộ</a:t>
            </a:r>
            <a:r>
              <a:rPr lang="en-US" b="1" u="sng" dirty="0"/>
              <a:t> </a:t>
            </a:r>
            <a:r>
              <a:rPr lang="en-US" b="1" u="sng" dirty="0" err="1"/>
              <a:t>hệ</a:t>
            </a:r>
            <a:r>
              <a:rPr lang="en-US" b="1" u="sng" dirty="0"/>
              <a:t> </a:t>
            </a:r>
            <a:r>
              <a:rPr lang="en-US" b="1" u="sng" dirty="0" err="1"/>
              <a:t>thống</a:t>
            </a:r>
            <a:r>
              <a:rPr lang="en-US" b="1" u="sng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3F8B8-0FC1-4A40-B63C-9AEAEE4B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2653164"/>
            <a:ext cx="5192720" cy="302691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9114A3C-86E3-4A3F-9DC0-1059E2587145}"/>
              </a:ext>
            </a:extLst>
          </p:cNvPr>
          <p:cNvSpPr txBox="1">
            <a:spLocks/>
          </p:cNvSpPr>
          <p:nvPr/>
        </p:nvSpPr>
        <p:spPr>
          <a:xfrm>
            <a:off x="656537" y="5497513"/>
            <a:ext cx="403928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Tỷ</a:t>
            </a:r>
            <a:r>
              <a:rPr lang="en-US" b="1" dirty="0"/>
              <a:t> </a:t>
            </a:r>
            <a:r>
              <a:rPr lang="en-US" b="1" dirty="0" err="1"/>
              <a:t>lệ</a:t>
            </a:r>
            <a:r>
              <a:rPr lang="en-US" b="1" dirty="0"/>
              <a:t> </a:t>
            </a:r>
            <a:r>
              <a:rPr lang="en-US" b="1" dirty="0" err="1"/>
              <a:t>này</a:t>
            </a:r>
            <a:r>
              <a:rPr lang="en-US" b="1" dirty="0"/>
              <a:t> đ</a:t>
            </a:r>
            <a:r>
              <a:rPr lang="vi-VN" b="1" dirty="0">
                <a:latin typeface="Calibri" panose="020F0502020204030204" pitchFamily="34" charset="0"/>
              </a:rPr>
              <a:t>ư</a:t>
            </a:r>
            <a:r>
              <a:rPr lang="en-US" b="1" dirty="0" err="1"/>
              <a:t>ợc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ở </a:t>
            </a:r>
            <a:r>
              <a:rPr lang="en-US" b="1" dirty="0" err="1"/>
              <a:t>phần</a:t>
            </a:r>
            <a:r>
              <a:rPr lang="en-US" b="1" dirty="0"/>
              <a:t> Footer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BAB9CED5-A88C-494C-BAC9-1923D5CB43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9582" y="3036888"/>
                <a:ext cx="5753101" cy="2460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/>
                  <a:t>The Rate Star of the System: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𝑠𝑡𝑎𝑟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ị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ị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ứ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ượ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đá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𝑡𝑟𝑜𝑛𝑔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ệ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BAB9CED5-A88C-494C-BAC9-1923D5CB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582" y="3036888"/>
                <a:ext cx="5753101" cy="2460625"/>
              </a:xfrm>
              <a:prstGeom prst="rect">
                <a:avLst/>
              </a:prstGeom>
              <a:blipFill>
                <a:blip r:embed="rId3"/>
                <a:stretch>
                  <a:fillRect l="-953" t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914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014" y="4133850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Xây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d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ựng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hệ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thống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trợ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lý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ảo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hỗ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trợ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quản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lý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</a:t>
            </a:r>
            <a:r>
              <a:rPr lang="vi-VN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ư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viện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96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946FC-D9B1-4542-B9F4-63D923ED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501" y="2254736"/>
            <a:ext cx="4760998" cy="404386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B9F242D-A98F-4ED4-A4BB-804D1F9E1615}"/>
              </a:ext>
            </a:extLst>
          </p:cNvPr>
          <p:cNvSpPr/>
          <p:nvPr/>
        </p:nvSpPr>
        <p:spPr>
          <a:xfrm>
            <a:off x="690938" y="2823143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Header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60EABB-A040-4312-A32D-71797E9FFCD5}"/>
              </a:ext>
            </a:extLst>
          </p:cNvPr>
          <p:cNvSpPr/>
          <p:nvPr/>
        </p:nvSpPr>
        <p:spPr>
          <a:xfrm>
            <a:off x="690937" y="4686241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Footer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CE3933-2AD7-44B7-8E80-770222377988}"/>
              </a:ext>
            </a:extLst>
          </p:cNvPr>
          <p:cNvSpPr/>
          <p:nvPr/>
        </p:nvSpPr>
        <p:spPr>
          <a:xfrm>
            <a:off x="9572625" y="2823143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MINI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D5A42F-CE16-44E0-9C62-40CE6DEB7A51}"/>
              </a:ext>
            </a:extLst>
          </p:cNvPr>
          <p:cNvSpPr/>
          <p:nvPr/>
        </p:nvSpPr>
        <p:spPr>
          <a:xfrm>
            <a:off x="9572624" y="4838699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Google Maps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871EFEB-0B36-4492-AFB6-055E98143A95}"/>
              </a:ext>
            </a:extLst>
          </p:cNvPr>
          <p:cNvCxnSpPr>
            <a:stCxn id="8" idx="1"/>
            <a:endCxn id="14" idx="6"/>
          </p:cNvCxnSpPr>
          <p:nvPr/>
        </p:nvCxnSpPr>
        <p:spPr>
          <a:xfrm rot="10800000">
            <a:off x="2262563" y="3232718"/>
            <a:ext cx="1452938" cy="104394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0B6D959-2944-41E0-9FBE-91CB18437E61}"/>
              </a:ext>
            </a:extLst>
          </p:cNvPr>
          <p:cNvCxnSpPr>
            <a:stCxn id="8" idx="1"/>
            <a:endCxn id="15" idx="6"/>
          </p:cNvCxnSpPr>
          <p:nvPr/>
        </p:nvCxnSpPr>
        <p:spPr>
          <a:xfrm rot="10800000" flipV="1">
            <a:off x="2262563" y="4276666"/>
            <a:ext cx="1452939" cy="81915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C9927F4-667E-48FA-A9EB-E1856764624C}"/>
              </a:ext>
            </a:extLst>
          </p:cNvPr>
          <p:cNvCxnSpPr>
            <a:stCxn id="8" idx="3"/>
            <a:endCxn id="16" idx="2"/>
          </p:cNvCxnSpPr>
          <p:nvPr/>
        </p:nvCxnSpPr>
        <p:spPr>
          <a:xfrm flipV="1">
            <a:off x="8476499" y="3232718"/>
            <a:ext cx="1096126" cy="104394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F196D00-F995-4D4E-8C3F-718B022601BB}"/>
              </a:ext>
            </a:extLst>
          </p:cNvPr>
          <p:cNvCxnSpPr>
            <a:stCxn id="8" idx="3"/>
            <a:endCxn id="17" idx="2"/>
          </p:cNvCxnSpPr>
          <p:nvPr/>
        </p:nvCxnSpPr>
        <p:spPr>
          <a:xfrm>
            <a:off x="8476499" y="4276666"/>
            <a:ext cx="1096125" cy="9716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299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08D8F-C2FF-49F4-99D3-71C21C69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8" y="2209238"/>
            <a:ext cx="10397623" cy="34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35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7F412C4-6306-401D-BFCD-8E2E6A4E25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391477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Sách</a:t>
            </a:r>
            <a:r>
              <a:rPr lang="en-US" b="1" u="sng" dirty="0"/>
              <a:t> đ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ợc</a:t>
            </a:r>
            <a:r>
              <a:rPr lang="en-US" b="1" u="sng" dirty="0"/>
              <a:t> </a:t>
            </a:r>
            <a:r>
              <a:rPr lang="en-US" b="1" u="sng" dirty="0" err="1"/>
              <a:t>sử</a:t>
            </a:r>
            <a:r>
              <a:rPr lang="en-US" b="1" u="sng" dirty="0"/>
              <a:t> </a:t>
            </a:r>
            <a:r>
              <a:rPr lang="en-US" b="1" u="sng" dirty="0" err="1"/>
              <a:t>dụng</a:t>
            </a:r>
            <a:r>
              <a:rPr lang="en-US" b="1" u="sng" dirty="0"/>
              <a:t> </a:t>
            </a:r>
            <a:r>
              <a:rPr lang="en-US" b="1" u="sng" dirty="0" err="1"/>
              <a:t>nhiều</a:t>
            </a:r>
            <a:r>
              <a:rPr lang="en-US" b="1" u="sng" dirty="0"/>
              <a:t> </a:t>
            </a:r>
            <a:r>
              <a:rPr lang="en-US" b="1" u="sng" dirty="0" err="1"/>
              <a:t>nhất</a:t>
            </a:r>
            <a:r>
              <a:rPr lang="en-US" b="1" u="sng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D0850-9E9D-4EB4-9AF9-95F8589F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2500728"/>
            <a:ext cx="4953001" cy="3869693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8873F75-E578-46C0-9A7F-F91846B569BA}"/>
              </a:ext>
            </a:extLst>
          </p:cNvPr>
          <p:cNvSpPr txBox="1">
            <a:spLocks/>
          </p:cNvSpPr>
          <p:nvPr/>
        </p:nvSpPr>
        <p:spPr>
          <a:xfrm>
            <a:off x="6429374" y="1960978"/>
            <a:ext cx="391477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/>
              <a:t>2. </a:t>
            </a:r>
            <a:r>
              <a:rPr lang="en-US" b="1" u="sng" dirty="0" err="1"/>
              <a:t>Sách</a:t>
            </a:r>
            <a:r>
              <a:rPr lang="en-US" b="1" u="sng" dirty="0"/>
              <a:t> đ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ợc</a:t>
            </a:r>
            <a:r>
              <a:rPr lang="en-US" b="1" u="sng" dirty="0"/>
              <a:t>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 </a:t>
            </a:r>
            <a:r>
              <a:rPr lang="en-US" b="1" u="sng" dirty="0" err="1"/>
              <a:t>cao</a:t>
            </a:r>
            <a:r>
              <a:rPr lang="en-US" b="1" u="sng" dirty="0"/>
              <a:t> </a:t>
            </a:r>
            <a:r>
              <a:rPr lang="en-US" b="1" u="sng" dirty="0" err="1"/>
              <a:t>nhất</a:t>
            </a:r>
            <a:r>
              <a:rPr lang="en-US" b="1" u="sng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EAD03-61EE-482A-8352-CED0DC85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26" y="2597051"/>
            <a:ext cx="5346675" cy="38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FA75E3E-D6A1-45B3-AA3C-D56542D1C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391477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Phát</a:t>
            </a:r>
            <a:r>
              <a:rPr lang="en-US" b="1" u="sng" dirty="0"/>
              <a:t> </a:t>
            </a:r>
            <a:r>
              <a:rPr lang="en-US" b="1" u="sng" dirty="0" err="1"/>
              <a:t>biểu</a:t>
            </a:r>
            <a:r>
              <a:rPr lang="en-US" b="1" u="sng" dirty="0"/>
              <a:t> </a:t>
            </a:r>
            <a:r>
              <a:rPr lang="en-US" b="1" u="sng" dirty="0" err="1"/>
              <a:t>bài</a:t>
            </a:r>
            <a:r>
              <a:rPr lang="en-US" b="1" u="sng" dirty="0"/>
              <a:t> </a:t>
            </a:r>
            <a:r>
              <a:rPr lang="en-US" b="1" u="sng" dirty="0" err="1"/>
              <a:t>toán</a:t>
            </a:r>
            <a:r>
              <a:rPr lang="en-US" b="1" u="sng" dirty="0"/>
              <a:t>: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98C56D1-96F5-43C8-B469-CC4FE7ECA8B5}"/>
              </a:ext>
            </a:extLst>
          </p:cNvPr>
          <p:cNvSpPr txBox="1">
            <a:spLocks/>
          </p:cNvSpPr>
          <p:nvPr/>
        </p:nvSpPr>
        <p:spPr>
          <a:xfrm>
            <a:off x="419099" y="2534100"/>
            <a:ext cx="444817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Training </a:t>
            </a:r>
            <a:r>
              <a:rPr lang="en-US" dirty="0" err="1"/>
              <a:t>có</a:t>
            </a:r>
            <a:r>
              <a:rPr lang="en-US" dirty="0"/>
              <a:t> 5 </a:t>
            </a:r>
            <a:r>
              <a:rPr lang="en-US" dirty="0" err="1"/>
              <a:t>lớp</a:t>
            </a:r>
            <a:r>
              <a:rPr lang="en-US" dirty="0"/>
              <a:t> Labels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F4FCF00-CE7F-4032-A61B-25C1817186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1878608"/>
                  </p:ext>
                </p:extLst>
              </p:nvPr>
            </p:nvGraphicFramePr>
            <p:xfrm>
              <a:off x="1908173" y="3112400"/>
              <a:ext cx="865505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3763">
                      <a:extLst>
                        <a:ext uri="{9D8B030D-6E8A-4147-A177-3AD203B41FA5}">
                          <a16:colId xmlns:a16="http://schemas.microsoft.com/office/drawing/2014/main" val="137401981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859550438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187195802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9255270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Nhãn</a:t>
                          </a:r>
                          <a:r>
                            <a:rPr lang="en-US" dirty="0"/>
                            <a:t> Label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l</a:t>
                          </a:r>
                          <a:r>
                            <a:rPr lang="vi-VN" dirty="0">
                              <a:latin typeface="Calibri" panose="020F0502020204030204" pitchFamily="34" charset="0"/>
                            </a:rPr>
                            <a:t>ư</a:t>
                          </a:r>
                          <a:r>
                            <a:rPr lang="en-US" dirty="0" err="1"/>
                            <a:t>ợng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Bộ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143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Library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library.txt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7709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Student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student.txt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1836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type.txt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733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Authority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authority.txt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5040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Contact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contact.txt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36424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F4FCF00-CE7F-4032-A61B-25C1817186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1878608"/>
                  </p:ext>
                </p:extLst>
              </p:nvPr>
            </p:nvGraphicFramePr>
            <p:xfrm>
              <a:off x="1908173" y="3112400"/>
              <a:ext cx="865505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3763">
                      <a:extLst>
                        <a:ext uri="{9D8B030D-6E8A-4147-A177-3AD203B41FA5}">
                          <a16:colId xmlns:a16="http://schemas.microsoft.com/office/drawing/2014/main" val="137401981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859550438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187195802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9255270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Nhãn</a:t>
                          </a:r>
                          <a:r>
                            <a:rPr lang="en-US" dirty="0"/>
                            <a:t> Label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l</a:t>
                          </a:r>
                          <a:r>
                            <a:rPr lang="vi-VN" dirty="0">
                              <a:latin typeface="Calibri" panose="020F0502020204030204" pitchFamily="34" charset="0"/>
                            </a:rPr>
                            <a:t>ư</a:t>
                          </a:r>
                          <a:r>
                            <a:rPr lang="en-US" dirty="0" err="1"/>
                            <a:t>ợng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Bộ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143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Library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63" t="-108197" r="-20112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108197" r="-10112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library.txt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7709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Student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63" t="-208197" r="-20112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208197" r="-10112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student.txt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1836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63" t="-308197" r="-20112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308197" r="-10112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type.txt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733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Authority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63" t="-408197" r="-20112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408197" r="-10112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authority.txt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5040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Contact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63" t="-508197" r="-20112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508197" r="-10112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contact.txt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36424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CD4C726-FEE1-4380-8445-83682455CF9F}"/>
              </a:ext>
            </a:extLst>
          </p:cNvPr>
          <p:cNvSpPr txBox="1">
            <a:spLocks/>
          </p:cNvSpPr>
          <p:nvPr/>
        </p:nvSpPr>
        <p:spPr>
          <a:xfrm>
            <a:off x="561974" y="5639250"/>
            <a:ext cx="10001251" cy="790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Tập dữ liệu Test cần phân loại: INPUT = {input1, input2, ...}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Yêu cầu: Hãy phân loại văn bản INPUT mà người dùng nhập vào thuộc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lớp Label nào trong 5 lớp trên?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20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8FA75E3E-D6A1-45B3-AA3C-D56542D1CD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490537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Xây</a:t>
            </a:r>
            <a:r>
              <a:rPr lang="en-US" b="1" u="sng" dirty="0"/>
              <a:t> </a:t>
            </a:r>
            <a:r>
              <a:rPr lang="en-US" b="1" u="sng" dirty="0" err="1"/>
              <a:t>dựng</a:t>
            </a:r>
            <a:r>
              <a:rPr lang="en-US" b="1" u="sng" dirty="0"/>
              <a:t> </a:t>
            </a:r>
            <a:r>
              <a:rPr lang="en-US" b="1" u="sng" dirty="0" err="1"/>
              <a:t>mô</a:t>
            </a:r>
            <a:r>
              <a:rPr lang="en-US" b="1" u="sng" dirty="0"/>
              <a:t> </a:t>
            </a:r>
            <a:r>
              <a:rPr lang="en-US" b="1" u="sng" dirty="0" err="1"/>
              <a:t>hình</a:t>
            </a:r>
            <a:r>
              <a:rPr lang="en-US" b="1" u="sng" dirty="0"/>
              <a:t> Multinomial Naïve Bayes: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B0554-1D58-4483-8440-8486C2618DEE}"/>
              </a:ext>
            </a:extLst>
          </p:cNvPr>
          <p:cNvSpPr txBox="1"/>
          <p:nvPr/>
        </p:nvSpPr>
        <p:spPr>
          <a:xfrm>
            <a:off x="466723" y="2486025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B1</a:t>
            </a:r>
            <a:r>
              <a:rPr lang="en-US" b="1" i="1" dirty="0"/>
              <a:t>: </a:t>
            </a:r>
            <a:r>
              <a:rPr lang="pt-BR" b="1" i="1" dirty="0"/>
              <a:t>Tìm xác suất p(R1), p(R2), p(R3), p(R4), p(R5) tương ứng với tỷ lệ của R1, R2, R3, R4, R5 trên tổng số các Labels:</a:t>
            </a:r>
            <a:endParaRPr lang="en-US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7CCBEA9-6821-4416-A79A-50C49373D432}"/>
                  </a:ext>
                </a:extLst>
              </p:cNvPr>
              <p:cNvSpPr/>
              <p:nvPr/>
            </p:nvSpPr>
            <p:spPr>
              <a:xfrm>
                <a:off x="3548059" y="3020457"/>
                <a:ext cx="5095875" cy="7905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7CCBEA9-6821-4416-A79A-50C49373D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059" y="3020457"/>
                <a:ext cx="5095875" cy="790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2E3B81F-710A-4A25-9C0B-467877DDC6C5}"/>
              </a:ext>
            </a:extLst>
          </p:cNvPr>
          <p:cNvSpPr txBox="1"/>
          <p:nvPr/>
        </p:nvSpPr>
        <p:spPr>
          <a:xfrm>
            <a:off x="533398" y="4168776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B2</a:t>
            </a:r>
            <a:r>
              <a:rPr lang="en-US" b="1" i="1" dirty="0"/>
              <a:t>: </a:t>
            </a:r>
            <a:r>
              <a:rPr lang="en-US" b="1" i="1" dirty="0" err="1"/>
              <a:t>Xác</a:t>
            </a:r>
            <a:r>
              <a:rPr lang="en-US" b="1" i="1" dirty="0"/>
              <a:t> </a:t>
            </a:r>
            <a:r>
              <a:rPr lang="en-US" b="1" i="1" dirty="0" err="1"/>
              <a:t>định</a:t>
            </a:r>
            <a:r>
              <a:rPr lang="en-US" b="1" i="1" dirty="0"/>
              <a:t> </a:t>
            </a:r>
            <a:r>
              <a:rPr lang="en-US" b="1" i="1" dirty="0" err="1"/>
              <a:t>từ</a:t>
            </a:r>
            <a:r>
              <a:rPr lang="en-US" b="1" i="1" dirty="0"/>
              <a:t> </a:t>
            </a:r>
            <a:r>
              <a:rPr lang="en-US" b="1" i="1" dirty="0" err="1"/>
              <a:t>điển</a:t>
            </a:r>
            <a:r>
              <a:rPr lang="en-US" b="1" i="1" dirty="0"/>
              <a:t> V, </a:t>
            </a:r>
            <a:r>
              <a:rPr lang="en-US" b="1" i="1" dirty="0" err="1"/>
              <a:t>tức</a:t>
            </a:r>
            <a:r>
              <a:rPr lang="en-US" b="1" i="1" dirty="0"/>
              <a:t> </a:t>
            </a:r>
            <a:r>
              <a:rPr lang="en-US" b="1" i="1" dirty="0" err="1"/>
              <a:t>tập</a:t>
            </a:r>
            <a:r>
              <a:rPr lang="en-US" b="1" i="1" dirty="0"/>
              <a:t> </a:t>
            </a:r>
            <a:r>
              <a:rPr lang="en-US" b="1" i="1" dirty="0" err="1"/>
              <a:t>hợp</a:t>
            </a:r>
            <a:r>
              <a:rPr lang="en-US" b="1" i="1" dirty="0"/>
              <a:t> </a:t>
            </a:r>
            <a:r>
              <a:rPr lang="en-US" b="1" i="1" dirty="0" err="1"/>
              <a:t>toàn</a:t>
            </a:r>
            <a:r>
              <a:rPr lang="en-US" b="1" i="1" dirty="0"/>
              <a:t> </a:t>
            </a:r>
            <a:r>
              <a:rPr lang="en-US" b="1" i="1" dirty="0" err="1"/>
              <a:t>bộ</a:t>
            </a:r>
            <a:r>
              <a:rPr lang="en-US" b="1" i="1" dirty="0"/>
              <a:t> </a:t>
            </a:r>
            <a:r>
              <a:rPr lang="en-US" b="1" i="1" dirty="0" err="1"/>
              <a:t>các</a:t>
            </a:r>
            <a:r>
              <a:rPr lang="en-US" b="1" i="1" dirty="0"/>
              <a:t> </a:t>
            </a:r>
            <a:r>
              <a:rPr lang="en-US" b="1" i="1" dirty="0" err="1"/>
              <a:t>từ</a:t>
            </a:r>
            <a:r>
              <a:rPr lang="en-US" b="1" i="1" dirty="0"/>
              <a:t> </a:t>
            </a:r>
            <a:r>
              <a:rPr lang="en-US" b="1" i="1" dirty="0" err="1"/>
              <a:t>trong</a:t>
            </a:r>
            <a:r>
              <a:rPr lang="en-US" b="1" i="1" dirty="0"/>
              <a:t> </a:t>
            </a:r>
            <a:r>
              <a:rPr lang="en-US" b="1" i="1" dirty="0" err="1"/>
              <a:t>bộ</a:t>
            </a:r>
            <a:r>
              <a:rPr lang="en-US" b="1" i="1" dirty="0"/>
              <a:t> </a:t>
            </a:r>
            <a:r>
              <a:rPr lang="en-US" b="1" i="1" dirty="0" err="1"/>
              <a:t>dữ</a:t>
            </a:r>
            <a:r>
              <a:rPr lang="en-US" b="1" i="1" dirty="0"/>
              <a:t> </a:t>
            </a:r>
            <a:r>
              <a:rPr lang="en-US" b="1" i="1" dirty="0" err="1"/>
              <a:t>liệu</a:t>
            </a:r>
            <a:r>
              <a:rPr lang="en-US" b="1" i="1" dirty="0"/>
              <a:t> </a:t>
            </a:r>
            <a:r>
              <a:rPr lang="en-US" b="1" i="1" dirty="0" err="1"/>
              <a:t>sao</a:t>
            </a:r>
            <a:r>
              <a:rPr lang="en-US" b="1" i="1" dirty="0"/>
              <a:t> </a:t>
            </a:r>
            <a:r>
              <a:rPr lang="en-US" b="1" i="1" dirty="0" err="1"/>
              <a:t>cho</a:t>
            </a:r>
            <a:r>
              <a:rPr lang="en-US" b="1" i="1" dirty="0"/>
              <a:t> </a:t>
            </a:r>
            <a:r>
              <a:rPr lang="en-US" b="1" i="1" dirty="0" err="1"/>
              <a:t>các</a:t>
            </a:r>
            <a:r>
              <a:rPr lang="en-US" b="1" i="1" dirty="0"/>
              <a:t> </a:t>
            </a:r>
            <a:r>
              <a:rPr lang="en-US" b="1" i="1" dirty="0" err="1"/>
              <a:t>phần</a:t>
            </a:r>
            <a:r>
              <a:rPr lang="en-US" b="1" i="1" dirty="0"/>
              <a:t> </a:t>
            </a:r>
            <a:r>
              <a:rPr lang="en-US" b="1" i="1" dirty="0" err="1"/>
              <a:t>tử</a:t>
            </a:r>
            <a:r>
              <a:rPr lang="en-US" b="1" i="1" dirty="0"/>
              <a:t> </a:t>
            </a:r>
            <a:r>
              <a:rPr lang="en-US" b="1" i="1" dirty="0" err="1"/>
              <a:t>đó</a:t>
            </a:r>
            <a:r>
              <a:rPr lang="en-US" b="1" i="1" dirty="0"/>
              <a:t> </a:t>
            </a:r>
            <a:r>
              <a:rPr lang="en-US" b="1" i="1" dirty="0" err="1"/>
              <a:t>không</a:t>
            </a:r>
            <a:r>
              <a:rPr lang="en-US" b="1" i="1" dirty="0"/>
              <a:t> </a:t>
            </a:r>
            <a:r>
              <a:rPr lang="en-US" b="1" i="1" dirty="0" err="1"/>
              <a:t>trùng</a:t>
            </a:r>
            <a:r>
              <a:rPr lang="en-US" b="1" i="1" dirty="0"/>
              <a:t> </a:t>
            </a:r>
            <a:r>
              <a:rPr lang="en-US" b="1" i="1" dirty="0" err="1"/>
              <a:t>lặp</a:t>
            </a:r>
            <a:r>
              <a:rPr lang="en-US" b="1" i="1" dirty="0"/>
              <a:t> </a:t>
            </a:r>
            <a:r>
              <a:rPr lang="en-US" b="1" i="1" dirty="0" err="1"/>
              <a:t>nhau</a:t>
            </a:r>
            <a:r>
              <a:rPr lang="en-US" b="1" i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73ED66-C526-4D85-B510-4EDA279916E9}"/>
                  </a:ext>
                </a:extLst>
              </p:cNvPr>
              <p:cNvSpPr/>
              <p:nvPr/>
            </p:nvSpPr>
            <p:spPr>
              <a:xfrm>
                <a:off x="2464591" y="4742317"/>
                <a:ext cx="7262813" cy="11092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𝒔𝒆𝒕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:endParaRPr lang="en-US" b="1" dirty="0"/>
              </a:p>
              <a:p>
                <a:r>
                  <a:rPr lang="en-US" b="1" dirty="0" err="1"/>
                  <a:t>Tổng</a:t>
                </a:r>
                <a:r>
                  <a:rPr lang="en-US" b="1" dirty="0"/>
                  <a:t> </a:t>
                </a:r>
                <a:r>
                  <a:rPr lang="en-US" b="1" dirty="0" err="1"/>
                  <a:t>số</a:t>
                </a:r>
                <a:r>
                  <a:rPr lang="en-US" b="1" dirty="0"/>
                  <a:t> </a:t>
                </a:r>
                <a:r>
                  <a:rPr lang="en-US" b="1" dirty="0" err="1"/>
                  <a:t>phần</a:t>
                </a:r>
                <a:r>
                  <a:rPr lang="en-US" b="1" dirty="0"/>
                  <a:t> </a:t>
                </a:r>
                <a:r>
                  <a:rPr lang="en-US" b="1" dirty="0" err="1"/>
                  <a:t>tử</a:t>
                </a:r>
                <a:r>
                  <a:rPr lang="en-US" b="1" dirty="0"/>
                  <a:t> </a:t>
                </a:r>
                <a:r>
                  <a:rPr lang="en-US" b="1" dirty="0" err="1"/>
                  <a:t>trong</a:t>
                </a:r>
                <a:r>
                  <a:rPr lang="en-US" b="1" dirty="0"/>
                  <a:t> V </a:t>
                </a:r>
                <a:r>
                  <a:rPr lang="en-US" b="1" dirty="0" err="1"/>
                  <a:t>là</a:t>
                </a:r>
                <a:r>
                  <a:rPr lang="en-US" b="1" dirty="0"/>
                  <a:t> z = |V| 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73ED66-C526-4D85-B510-4EDA27991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91" y="4742317"/>
                <a:ext cx="7262813" cy="1109210"/>
              </a:xfrm>
              <a:prstGeom prst="rect">
                <a:avLst/>
              </a:prstGeom>
              <a:blipFill>
                <a:blip r:embed="rId3"/>
                <a:stretch>
                  <a:fillRect l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1A098-BB06-4102-BC51-46CD0F0151FA}"/>
                  </a:ext>
                </a:extLst>
              </p:cNvPr>
              <p:cNvSpPr txBox="1"/>
              <p:nvPr/>
            </p:nvSpPr>
            <p:spPr>
              <a:xfrm>
                <a:off x="1328732" y="6124575"/>
                <a:ext cx="9534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1A098-BB06-4102-BC51-46CD0F015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732" y="6124575"/>
                <a:ext cx="953452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913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B0554-1D58-4483-8440-8486C2618DEE}"/>
              </a:ext>
            </a:extLst>
          </p:cNvPr>
          <p:cNvSpPr txBox="1"/>
          <p:nvPr/>
        </p:nvSpPr>
        <p:spPr>
          <a:xfrm>
            <a:off x="466719" y="1983963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B3</a:t>
            </a:r>
            <a:r>
              <a:rPr lang="en-US" b="1" i="1" dirty="0"/>
              <a:t>: </a:t>
            </a:r>
            <a:r>
              <a:rPr lang="en-US" b="1" i="1" dirty="0" err="1"/>
              <a:t>Thiết</a:t>
            </a:r>
            <a:r>
              <a:rPr lang="en-US" b="1" i="1" dirty="0"/>
              <a:t> </a:t>
            </a:r>
            <a:r>
              <a:rPr lang="en-US" b="1" i="1" dirty="0" err="1"/>
              <a:t>lập</a:t>
            </a:r>
            <a:r>
              <a:rPr lang="en-US" b="1" i="1" dirty="0"/>
              <a:t> </a:t>
            </a:r>
            <a:r>
              <a:rPr lang="en-US" b="1" i="1" dirty="0" err="1"/>
              <a:t>và</a:t>
            </a:r>
            <a:r>
              <a:rPr lang="en-US" b="1" i="1" dirty="0"/>
              <a:t> </a:t>
            </a:r>
            <a:r>
              <a:rPr lang="en-US" b="1" i="1" dirty="0" err="1"/>
              <a:t>xác</a:t>
            </a:r>
            <a:r>
              <a:rPr lang="en-US" b="1" i="1" dirty="0"/>
              <a:t> </a:t>
            </a:r>
            <a:r>
              <a:rPr lang="en-US" b="1" i="1" dirty="0" err="1"/>
              <a:t>định</a:t>
            </a:r>
            <a:r>
              <a:rPr lang="en-US" b="1" i="1" dirty="0"/>
              <a:t> Vector </a:t>
            </a:r>
            <a:r>
              <a:rPr lang="en-US" b="1" i="1" dirty="0" err="1"/>
              <a:t>đặc</a:t>
            </a:r>
            <a:r>
              <a:rPr lang="en-US" b="1" i="1" dirty="0"/>
              <a:t> tr</a:t>
            </a:r>
            <a:r>
              <a:rPr lang="vi-VN" b="1" i="1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b="1" i="1" dirty="0"/>
              <a:t>ng </a:t>
            </a:r>
            <a:r>
              <a:rPr lang="en-US" b="1" i="1" dirty="0" err="1"/>
              <a:t>ứng</a:t>
            </a:r>
            <a:r>
              <a:rPr lang="en-US" b="1" i="1" dirty="0"/>
              <a:t> </a:t>
            </a:r>
            <a:r>
              <a:rPr lang="en-US" b="1" i="1" dirty="0" err="1"/>
              <a:t>với</a:t>
            </a:r>
            <a:r>
              <a:rPr lang="en-US" b="1" i="1" dirty="0"/>
              <a:t> </a:t>
            </a:r>
            <a:r>
              <a:rPr lang="en-US" b="1" i="1" dirty="0" err="1"/>
              <a:t>mỗi</a:t>
            </a:r>
            <a:r>
              <a:rPr lang="en-US" b="1" i="1" dirty="0"/>
              <a:t> </a:t>
            </a:r>
            <a:r>
              <a:rPr lang="en-US" b="1" i="1" dirty="0" err="1"/>
              <a:t>lớp</a:t>
            </a:r>
            <a:r>
              <a:rPr lang="en-US" b="1" i="1" dirty="0"/>
              <a:t> Labels </a:t>
            </a:r>
            <a:r>
              <a:rPr lang="en-US" b="1" i="1" dirty="0" err="1"/>
              <a:t>trên</a:t>
            </a:r>
            <a:r>
              <a:rPr lang="en-US" b="1" i="1" dirty="0"/>
              <a:t> </a:t>
            </a:r>
            <a:r>
              <a:rPr lang="en-US" b="1" i="1" dirty="0" err="1"/>
              <a:t>theo</a:t>
            </a:r>
            <a:r>
              <a:rPr lang="en-US" b="1" i="1" dirty="0"/>
              <a:t> V (</a:t>
            </a:r>
            <a:r>
              <a:rPr lang="en-US" b="1" i="1" dirty="0" err="1"/>
              <a:t>biết</a:t>
            </a:r>
            <a:r>
              <a:rPr lang="en-US" b="1" i="1" dirty="0"/>
              <a:t> </a:t>
            </a:r>
            <a:r>
              <a:rPr lang="en-US" b="1" i="1" dirty="0" err="1"/>
              <a:t>dimV</a:t>
            </a:r>
            <a:r>
              <a:rPr lang="en-US" b="1" i="1" dirty="0"/>
              <a:t> = 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B873412-69E5-452A-B491-C0790E897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776569"/>
                  </p:ext>
                </p:extLst>
              </p:nvPr>
            </p:nvGraphicFramePr>
            <p:xfrm>
              <a:off x="1908169" y="2681946"/>
              <a:ext cx="8128000" cy="26120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1431">
                      <a:extLst>
                        <a:ext uri="{9D8B030D-6E8A-4147-A177-3AD203B41FA5}">
                          <a16:colId xmlns:a16="http://schemas.microsoft.com/office/drawing/2014/main" val="1828114305"/>
                        </a:ext>
                      </a:extLst>
                    </a:gridCol>
                    <a:gridCol w="5616569">
                      <a:extLst>
                        <a:ext uri="{9D8B030D-6E8A-4147-A177-3AD203B41FA5}">
                          <a16:colId xmlns:a16="http://schemas.microsoft.com/office/drawing/2014/main" val="25926150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Labels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Vectors of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6497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6428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9127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35156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0381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38473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…,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66052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B873412-69E5-452A-B491-C0790E8978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1776569"/>
                  </p:ext>
                </p:extLst>
              </p:nvPr>
            </p:nvGraphicFramePr>
            <p:xfrm>
              <a:off x="1908169" y="2681946"/>
              <a:ext cx="8128000" cy="261200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11431">
                      <a:extLst>
                        <a:ext uri="{9D8B030D-6E8A-4147-A177-3AD203B41FA5}">
                          <a16:colId xmlns:a16="http://schemas.microsoft.com/office/drawing/2014/main" val="1828114305"/>
                        </a:ext>
                      </a:extLst>
                    </a:gridCol>
                    <a:gridCol w="5616569">
                      <a:extLst>
                        <a:ext uri="{9D8B030D-6E8A-4147-A177-3AD203B41FA5}">
                          <a16:colId xmlns:a16="http://schemas.microsoft.com/office/drawing/2014/main" val="25926150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Labels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Vectors of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6497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108197" r="-434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64286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208197" r="-434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127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308197" r="-434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351568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408197" r="-434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0381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R5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508197" r="-434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3847326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INPUT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4902" t="-579688" r="-434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660522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5804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B0554-1D58-4483-8440-8486C2618DEE}"/>
              </a:ext>
            </a:extLst>
          </p:cNvPr>
          <p:cNvSpPr txBox="1"/>
          <p:nvPr/>
        </p:nvSpPr>
        <p:spPr>
          <a:xfrm>
            <a:off x="466719" y="1983963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B4</a:t>
            </a:r>
            <a:r>
              <a:rPr lang="en-US" b="1" i="1" dirty="0"/>
              <a:t>: </a:t>
            </a:r>
            <a:r>
              <a:rPr lang="en-US" b="1" i="1" dirty="0" err="1"/>
              <a:t>Áp</a:t>
            </a:r>
            <a:r>
              <a:rPr lang="en-US" b="1" i="1" dirty="0"/>
              <a:t> </a:t>
            </a:r>
            <a:r>
              <a:rPr lang="en-US" b="1" i="1" dirty="0" err="1"/>
              <a:t>dụng</a:t>
            </a:r>
            <a:r>
              <a:rPr lang="en-US" b="1" i="1" dirty="0"/>
              <a:t> Laplace Smoothing </a:t>
            </a:r>
            <a:r>
              <a:rPr lang="en-US" b="1" i="1" dirty="0" err="1"/>
              <a:t>với</a:t>
            </a:r>
            <a:r>
              <a:rPr lang="en-US" b="1" i="1" dirty="0"/>
              <a:t> alpha = 1, ta </a:t>
            </a:r>
            <a:r>
              <a:rPr lang="en-US" b="1" i="1" dirty="0" err="1"/>
              <a:t>có</a:t>
            </a:r>
            <a:r>
              <a:rPr lang="en-US" b="1" i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2B1C190-B5EF-476A-B945-D9EC37DDE643}"/>
                  </a:ext>
                </a:extLst>
              </p:cNvPr>
              <p:cNvSpPr/>
              <p:nvPr/>
            </p:nvSpPr>
            <p:spPr>
              <a:xfrm>
                <a:off x="2505069" y="2424112"/>
                <a:ext cx="7181850" cy="18764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𝒆𝒍𝒆𝒎𝒆𝒏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𝒂𝒍𝒑𝒉𝒂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𝒂𝒍𝒑𝒉𝒂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</m:oMath>
                  </m:oMathPara>
                </a14:m>
                <a:endParaRPr lang="en-US" sz="2000" b="1" dirty="0"/>
              </a:p>
              <a:p>
                <a:pPr algn="ctr"/>
                <a:endParaRPr lang="en-US" sz="2000" b="1" dirty="0"/>
              </a:p>
              <a:p>
                <a:r>
                  <a:rPr lang="en-US" sz="2000" b="1" dirty="0" err="1"/>
                  <a:t>Với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𝒆𝒍𝒆𝒎𝒆𝒏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𝒆𝒍𝒆𝒎𝒆𝒏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𝒆𝒍𝒆𝒎𝒆𝒏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𝒆𝒍𝒆𝒎𝒆𝒏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2B1C190-B5EF-476A-B945-D9EC37DDE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069" y="2424112"/>
                <a:ext cx="7181850" cy="187642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3CB340-5353-4AC0-BA47-8DF3DD193FEA}"/>
                  </a:ext>
                </a:extLst>
              </p:cNvPr>
              <p:cNvSpPr txBox="1"/>
              <p:nvPr/>
            </p:nvSpPr>
            <p:spPr>
              <a:xfrm>
                <a:off x="1323969" y="4799980"/>
                <a:ext cx="5343537" cy="1443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+ 1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+ 1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+ 1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𝑧𝑧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+ 1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3CB340-5353-4AC0-BA47-8DF3DD193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69" y="4799980"/>
                <a:ext cx="5343537" cy="1443408"/>
              </a:xfrm>
              <a:prstGeom prst="rect">
                <a:avLst/>
              </a:prstGeom>
              <a:blipFill>
                <a:blip r:embed="rId3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E312FA-2565-48FB-8C5D-B6D6CA341629}"/>
                  </a:ext>
                </a:extLst>
              </p:cNvPr>
              <p:cNvSpPr/>
              <p:nvPr/>
            </p:nvSpPr>
            <p:spPr>
              <a:xfrm>
                <a:off x="6181725" y="5019592"/>
                <a:ext cx="5343537" cy="968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…,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+ 1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3E312FA-2565-48FB-8C5D-B6D6CA3416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725" y="5019592"/>
                <a:ext cx="5343537" cy="968278"/>
              </a:xfrm>
              <a:prstGeom prst="rect">
                <a:avLst/>
              </a:prstGeom>
              <a:blipFill>
                <a:blip r:embed="rId4"/>
                <a:stretch>
                  <a:fillRect l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496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B0554-1D58-4483-8440-8486C2618DEE}"/>
              </a:ext>
            </a:extLst>
          </p:cNvPr>
          <p:cNvSpPr txBox="1"/>
          <p:nvPr/>
        </p:nvSpPr>
        <p:spPr>
          <a:xfrm>
            <a:off x="466719" y="2105593"/>
            <a:ext cx="599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B5</a:t>
            </a:r>
            <a:r>
              <a:rPr lang="en-US" b="1" i="1" dirty="0"/>
              <a:t>: </a:t>
            </a:r>
            <a:r>
              <a:rPr lang="en-US" b="1" i="1" dirty="0" err="1"/>
              <a:t>Tính</a:t>
            </a:r>
            <a:r>
              <a:rPr lang="en-US" b="1" i="1" dirty="0"/>
              <a:t> </a:t>
            </a:r>
            <a:r>
              <a:rPr lang="en-US" b="1" i="1" dirty="0" err="1"/>
              <a:t>xác</a:t>
            </a:r>
            <a:r>
              <a:rPr lang="en-US" b="1" i="1" dirty="0"/>
              <a:t> </a:t>
            </a:r>
            <a:r>
              <a:rPr lang="en-US" b="1" i="1" dirty="0" err="1"/>
              <a:t>suất</a:t>
            </a:r>
            <a:r>
              <a:rPr lang="en-US" b="1" i="1" dirty="0"/>
              <a:t> t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 err="1"/>
              <a:t>ơng</a:t>
            </a:r>
            <a:r>
              <a:rPr lang="en-US" b="1" i="1" dirty="0"/>
              <a:t> </a:t>
            </a:r>
            <a:r>
              <a:rPr lang="en-US" b="1" i="1" dirty="0" err="1"/>
              <a:t>đối</a:t>
            </a:r>
            <a:r>
              <a:rPr lang="en-US" b="1" i="1" dirty="0"/>
              <a:t> </a:t>
            </a:r>
            <a:r>
              <a:rPr lang="en-US" b="1" i="1" dirty="0" err="1"/>
              <a:t>với</a:t>
            </a:r>
            <a:r>
              <a:rPr lang="en-US" b="1" i="1" dirty="0"/>
              <a:t> Multinomial Naïve Bayes: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7CCBEA9-6821-4416-A79A-50C49373D432}"/>
                  </a:ext>
                </a:extLst>
              </p:cNvPr>
              <p:cNvSpPr/>
              <p:nvPr/>
            </p:nvSpPr>
            <p:spPr>
              <a:xfrm>
                <a:off x="1768074" y="2558005"/>
                <a:ext cx="8655852" cy="11837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𝑰𝑵𝑷𝑼𝑻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 </m:t>
                      </m:r>
                      <m:nary>
                        <m:naryPr>
                          <m:chr m:val="∏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sup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𝒊𝒏𝒑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nary>
                            <m:naryPr>
                              <m:chr m:val="∏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𝒊𝒏𝒑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7CCBEA9-6821-4416-A79A-50C49373D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074" y="2558005"/>
                <a:ext cx="8655852" cy="11837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2E3B81F-710A-4A25-9C0B-467877DDC6C5}"/>
              </a:ext>
            </a:extLst>
          </p:cNvPr>
          <p:cNvSpPr txBox="1"/>
          <p:nvPr/>
        </p:nvSpPr>
        <p:spPr>
          <a:xfrm>
            <a:off x="466718" y="3958335"/>
            <a:ext cx="1125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B6</a:t>
            </a:r>
            <a:r>
              <a:rPr lang="en-US" b="1" i="1" dirty="0"/>
              <a:t>: </a:t>
            </a:r>
            <a:r>
              <a:rPr lang="en-US" b="1" i="1" dirty="0" err="1"/>
              <a:t>Tính</a:t>
            </a:r>
            <a:r>
              <a:rPr lang="en-US" b="1" i="1" dirty="0"/>
              <a:t> </a:t>
            </a:r>
            <a:r>
              <a:rPr lang="en-US" b="1" i="1" dirty="0" err="1"/>
              <a:t>xác</a:t>
            </a:r>
            <a:r>
              <a:rPr lang="en-US" b="1" i="1" dirty="0"/>
              <a:t> </a:t>
            </a:r>
            <a:r>
              <a:rPr lang="en-US" b="1" i="1" dirty="0" err="1"/>
              <a:t>suất</a:t>
            </a:r>
            <a:r>
              <a:rPr lang="en-US" b="1" i="1" dirty="0"/>
              <a:t> </a:t>
            </a:r>
            <a:r>
              <a:rPr lang="en-US" b="1" i="1" dirty="0" err="1"/>
              <a:t>chính</a:t>
            </a:r>
            <a:r>
              <a:rPr lang="en-US" b="1" i="1" dirty="0"/>
              <a:t> </a:t>
            </a:r>
            <a:r>
              <a:rPr lang="en-US" b="1" i="1" dirty="0" err="1"/>
              <a:t>xác</a:t>
            </a:r>
            <a:r>
              <a:rPr lang="en-US" b="1" i="1" dirty="0"/>
              <a:t> đ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 err="1"/>
              <a:t>ợc</a:t>
            </a:r>
            <a:r>
              <a:rPr lang="en-US" b="1" i="1" dirty="0"/>
              <a:t> </a:t>
            </a:r>
            <a:r>
              <a:rPr lang="en-US" b="1" i="1" dirty="0" err="1"/>
              <a:t>chuẩn</a:t>
            </a:r>
            <a:r>
              <a:rPr lang="en-US" b="1" i="1" dirty="0"/>
              <a:t> </a:t>
            </a:r>
            <a:r>
              <a:rPr lang="en-US" b="1" i="1" dirty="0" err="1"/>
              <a:t>hóa</a:t>
            </a:r>
            <a:r>
              <a:rPr lang="en-US" b="1" i="1" dirty="0"/>
              <a:t> </a:t>
            </a:r>
            <a:r>
              <a:rPr lang="en-US" b="1" i="1" dirty="0" err="1"/>
              <a:t>của</a:t>
            </a:r>
            <a:r>
              <a:rPr lang="en-US" b="1" i="1" dirty="0"/>
              <a:t> INPUT </a:t>
            </a:r>
            <a:r>
              <a:rPr lang="en-US" b="1" i="1" dirty="0" err="1"/>
              <a:t>theo</a:t>
            </a:r>
            <a:r>
              <a:rPr lang="en-US" b="1" i="1" dirty="0"/>
              <a:t> </a:t>
            </a:r>
            <a:r>
              <a:rPr lang="en-US" b="1" i="1" dirty="0" err="1"/>
              <a:t>từng</a:t>
            </a:r>
            <a:r>
              <a:rPr lang="en-US" b="1" i="1" dirty="0"/>
              <a:t> Labels t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 err="1"/>
              <a:t>ơng</a:t>
            </a:r>
            <a:r>
              <a:rPr lang="en-US" b="1" i="1" dirty="0"/>
              <a:t> </a:t>
            </a:r>
            <a:r>
              <a:rPr lang="en-US" b="1" i="1" dirty="0" err="1"/>
              <a:t>ứng</a:t>
            </a:r>
            <a:r>
              <a:rPr lang="en-US" b="1" i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73ED66-C526-4D85-B510-4EDA279916E9}"/>
                  </a:ext>
                </a:extLst>
              </p:cNvPr>
              <p:cNvSpPr/>
              <p:nvPr/>
            </p:nvSpPr>
            <p:spPr>
              <a:xfrm>
                <a:off x="3704026" y="4552450"/>
                <a:ext cx="4783934" cy="110921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endChr m:val="|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𝑰𝑵𝑷𝑼𝑻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end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𝒊𝒏𝒑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d>
                                <m:dPr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𝒊𝒏𝒑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573ED66-C526-4D85-B510-4EDA27991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026" y="4552450"/>
                <a:ext cx="4783934" cy="11092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5481C-41BD-4306-B5E8-7A4E5210726C}"/>
                  </a:ext>
                </a:extLst>
              </p:cNvPr>
              <p:cNvSpPr txBox="1"/>
              <p:nvPr/>
            </p:nvSpPr>
            <p:spPr>
              <a:xfrm>
                <a:off x="466719" y="5923468"/>
                <a:ext cx="7181856" cy="604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err="1"/>
                  <a:t>B7</a:t>
                </a:r>
                <a:r>
                  <a:rPr lang="en-US" b="1" i="1" dirty="0"/>
                  <a:t>: Ta </a:t>
                </a:r>
                <a:r>
                  <a:rPr lang="en-US" b="1" i="1" dirty="0" err="1"/>
                  <a:t>gọi</a:t>
                </a:r>
                <a:r>
                  <a:rPr lang="en-US" b="1" i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e>
                        </m:groupChr>
                      </m:e>
                      <m:li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</m:d>
                      </m:lim>
                    </m:limLow>
                    <m:r>
                      <a:rPr lang="en-US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𝑰𝑵𝑷𝑼𝑻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b="1" i="1" dirty="0">
                    <a:sym typeface="Wingdings" panose="05000000000000000000" pitchFamily="2" charset="2"/>
                  </a:rPr>
                  <a:t> </a:t>
                </a:r>
                <a:r>
                  <a:rPr lang="en-US" b="1" i="1" dirty="0" err="1">
                    <a:sym typeface="Wingdings" panose="05000000000000000000" pitchFamily="2" charset="2"/>
                  </a:rPr>
                  <a:t>Vậy</a:t>
                </a:r>
                <a:r>
                  <a:rPr lang="en-US" b="1" i="1" dirty="0">
                    <a:sym typeface="Wingdings" panose="05000000000000000000" pitchFamily="2" charset="2"/>
                  </a:rPr>
                  <a:t> INPUT </a:t>
                </a:r>
                <a:r>
                  <a:rPr lang="en-US" b="1" i="1" dirty="0" err="1">
                    <a:sym typeface="Wingdings" panose="05000000000000000000" pitchFamily="2" charset="2"/>
                  </a:rPr>
                  <a:t>thuộc</a:t>
                </a:r>
                <a:r>
                  <a:rPr lang="en-US" b="1" i="1" dirty="0">
                    <a:sym typeface="Wingdings" panose="05000000000000000000" pitchFamily="2" charset="2"/>
                  </a:rPr>
                  <a:t> </a:t>
                </a:r>
                <a:r>
                  <a:rPr lang="en-US" b="1" i="1" dirty="0" err="1">
                    <a:sym typeface="Wingdings" panose="05000000000000000000" pitchFamily="2" charset="2"/>
                  </a:rPr>
                  <a:t>phân</a:t>
                </a:r>
                <a:r>
                  <a:rPr lang="en-US" b="1" i="1" dirty="0">
                    <a:sym typeface="Wingdings" panose="05000000000000000000" pitchFamily="2" charset="2"/>
                  </a:rPr>
                  <a:t> </a:t>
                </a:r>
                <a:r>
                  <a:rPr lang="en-US" b="1" i="1" dirty="0" err="1">
                    <a:sym typeface="Wingdings" panose="05000000000000000000" pitchFamily="2" charset="2"/>
                  </a:rPr>
                  <a:t>lớp</a:t>
                </a:r>
                <a:r>
                  <a:rPr lang="en-US" b="1" i="1" dirty="0">
                    <a:sym typeface="Wingdings" panose="05000000000000000000" pitchFamily="2" charset="2"/>
                  </a:rPr>
                  <a:t> R</a:t>
                </a:r>
                <a:endParaRPr lang="en-US" b="1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55481C-41BD-4306-B5E8-7A4E5210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19" y="5923468"/>
                <a:ext cx="7181856" cy="604012"/>
              </a:xfrm>
              <a:prstGeom prst="rect">
                <a:avLst/>
              </a:prstGeom>
              <a:blipFill>
                <a:blip r:embed="rId4"/>
                <a:stretch>
                  <a:fillRect l="-764" t="-6061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21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22">
            <a:extLst>
              <a:ext uri="{FF2B5EF4-FFF2-40B4-BE49-F238E27FC236}">
                <a16:creationId xmlns:a16="http://schemas.microsoft.com/office/drawing/2014/main" id="{E98F1CC0-1C9E-450E-8A05-8195D102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– SQLite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F6749835-D5D8-4B7E-AEF2-235EA8125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768" y="2289940"/>
            <a:ext cx="3302363" cy="2798753"/>
          </a:xfrm>
          <a:prstGeom prst="rect">
            <a:avLst/>
          </a:prstGeom>
        </p:spPr>
      </p:pic>
      <p:pic>
        <p:nvPicPr>
          <p:cNvPr id="4106" name="Picture 10" descr="SQLite logo">
            <a:extLst>
              <a:ext uri="{FF2B5EF4-FFF2-40B4-BE49-F238E27FC236}">
                <a16:creationId xmlns:a16="http://schemas.microsoft.com/office/drawing/2014/main" id="{629C0F0B-2B18-4A75-92D8-08D393E7A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058" y="5274486"/>
            <a:ext cx="2813782" cy="158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 Placeholder 1">
            <a:extLst>
              <a:ext uri="{FF2B5EF4-FFF2-40B4-BE49-F238E27FC236}">
                <a16:creationId xmlns:a16="http://schemas.microsoft.com/office/drawing/2014/main" id="{B4ECBA39-7229-478E-936C-C0D8254B5A0C}"/>
              </a:ext>
            </a:extLst>
          </p:cNvPr>
          <p:cNvSpPr txBox="1">
            <a:spLocks/>
          </p:cNvSpPr>
          <p:nvPr/>
        </p:nvSpPr>
        <p:spPr>
          <a:xfrm>
            <a:off x="395956" y="2019300"/>
            <a:ext cx="7757444" cy="4391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SQLite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phức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tạp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1 file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duy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file.db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khá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thuận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lợi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chóng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mở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miễn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phí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Nhược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kém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7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3B81F-710A-4A25-9C0B-467877DDC6C5}"/>
              </a:ext>
            </a:extLst>
          </p:cNvPr>
          <p:cNvSpPr txBox="1"/>
          <p:nvPr/>
        </p:nvSpPr>
        <p:spPr>
          <a:xfrm>
            <a:off x="371473" y="2686050"/>
            <a:ext cx="600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Keyword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Redirect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8D75C-2690-43EE-987A-BB986151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48" y="2557283"/>
            <a:ext cx="5252779" cy="3281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ACFD93-DD56-4F6E-97D3-017701896E72}"/>
              </a:ext>
            </a:extLst>
          </p:cNvPr>
          <p:cNvSpPr txBox="1"/>
          <p:nvPr/>
        </p:nvSpPr>
        <p:spPr>
          <a:xfrm>
            <a:off x="371473" y="4409895"/>
            <a:ext cx="600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Trước khi sử dụng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Multinomial Naive Bayes thì 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"Keyword",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hệ thống sẽ chỉ lấy ra những từ khóa quan trọng có trong bộ dữ liệu tậpTraining. (các từ khóa không quan trọng khác sẽ bị loại bỏ)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F393F41-8DA1-4984-972C-7AC28E80A5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4905376" cy="365125"/>
          </a:xfrm>
        </p:spPr>
        <p:txBody>
          <a:bodyPr/>
          <a:lstStyle/>
          <a:p>
            <a:pPr algn="l"/>
            <a:r>
              <a:rPr lang="en-US" b="1" u="sng" dirty="0"/>
              <a:t>1. H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ớng</a:t>
            </a:r>
            <a:r>
              <a:rPr lang="en-US" b="1" u="sng" dirty="0"/>
              <a:t> </a:t>
            </a:r>
            <a:r>
              <a:rPr lang="en-US" b="1" u="sng" dirty="0" err="1"/>
              <a:t>dẫn</a:t>
            </a:r>
            <a:r>
              <a:rPr lang="en-US" b="1" u="sng" dirty="0"/>
              <a:t> </a:t>
            </a:r>
            <a:r>
              <a:rPr lang="en-US" b="1" u="sng" dirty="0" err="1"/>
              <a:t>sử</a:t>
            </a:r>
            <a:r>
              <a:rPr lang="en-US" b="1" u="sng" dirty="0"/>
              <a:t> </a:t>
            </a:r>
            <a:r>
              <a:rPr lang="en-US" b="1" u="sng" dirty="0" err="1"/>
              <a:t>dụng</a:t>
            </a:r>
            <a:r>
              <a:rPr lang="en-US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0543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3B81F-710A-4A25-9C0B-467877DDC6C5}"/>
              </a:ext>
            </a:extLst>
          </p:cNvPr>
          <p:cNvSpPr txBox="1"/>
          <p:nvPr/>
        </p:nvSpPr>
        <p:spPr>
          <a:xfrm>
            <a:off x="471486" y="2716663"/>
            <a:ext cx="48006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Chuyển "Keyword" thành chữ thường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trắng,ngoại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d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Array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F393F41-8DA1-4984-972C-7AC28E80A5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490537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Nguyên</a:t>
            </a:r>
            <a:r>
              <a:rPr lang="en-US" b="1" u="sng" dirty="0"/>
              <a:t> </a:t>
            </a:r>
            <a:r>
              <a:rPr lang="en-US" b="1" u="sng" dirty="0" err="1"/>
              <a:t>lý</a:t>
            </a:r>
            <a:r>
              <a:rPr lang="en-US" b="1" u="sng" dirty="0"/>
              <a:t> </a:t>
            </a:r>
            <a:r>
              <a:rPr lang="en-US" b="1" u="sng" dirty="0" err="1"/>
              <a:t>hoạt</a:t>
            </a:r>
            <a:r>
              <a:rPr lang="en-US" b="1" u="sng" dirty="0"/>
              <a:t> </a:t>
            </a:r>
            <a:r>
              <a:rPr lang="en-US" b="1" u="sng" dirty="0" err="1"/>
              <a:t>động</a:t>
            </a:r>
            <a:r>
              <a:rPr lang="en-US" b="1" u="sng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D19B61-5155-4FF5-99BC-2D48840F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308" y="2443163"/>
            <a:ext cx="6681219" cy="359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22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ChatBot</a:t>
            </a:r>
            <a:r>
              <a:rPr lang="en-US" dirty="0"/>
              <a:t> </a:t>
            </a:r>
            <a:r>
              <a:rPr lang="en-US" dirty="0" err="1"/>
              <a:t>GPT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DC101-5701-4461-BFBA-DB7DBE50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56664"/>
            <a:ext cx="4221971" cy="4820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527AE-3F0D-4649-8DE9-F8BA1002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27" y="2276475"/>
            <a:ext cx="6748948" cy="3381375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6591193-1EF9-4541-A20C-A01BF9131FA4}"/>
              </a:ext>
            </a:extLst>
          </p:cNvPr>
          <p:cNvSpPr txBox="1">
            <a:spLocks/>
          </p:cNvSpPr>
          <p:nvPr/>
        </p:nvSpPr>
        <p:spPr>
          <a:xfrm>
            <a:off x="6685862" y="5774188"/>
            <a:ext cx="403928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Đa</a:t>
            </a:r>
            <a:r>
              <a:rPr lang="en-US" b="1" dirty="0"/>
              <a:t> </a:t>
            </a:r>
            <a:r>
              <a:rPr lang="en-US" b="1" dirty="0" err="1"/>
              <a:t>luồng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</a:t>
            </a:r>
            <a:r>
              <a:rPr lang="en-US" b="1" dirty="0" err="1"/>
              <a:t>FastAPI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Tkinter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4054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964" y="3429000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Xây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d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ựng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mô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hình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kiểm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thử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hệ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51245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B5CE56-8F34-4C2F-8582-F1C8AE13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29" y="2782440"/>
            <a:ext cx="8867190" cy="3371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1AA85-EA03-475A-AA60-6A6ED9ACED1B}"/>
              </a:ext>
            </a:extLst>
          </p:cNvPr>
          <p:cNvSpPr txBox="1"/>
          <p:nvPr/>
        </p:nvSpPr>
        <p:spPr>
          <a:xfrm>
            <a:off x="485774" y="1876425"/>
            <a:ext cx="10877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Calibri" panose="020F0502020204030204" pitchFamily="34" charset="0"/>
              </a:rPr>
              <a:t>Tại trang web này, hệ thống sẽ hiển thị trình tự các bước làm trong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</a:rPr>
              <a:t>việc xây dựng mô hình Multinomial Naive Bayes để giúp Kiểm thử viên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</a:rPr>
              <a:t>thuận tiện trong việc theo dõi và phát triển thuật toán hơn.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025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Streamlit</a:t>
            </a:r>
            <a:r>
              <a:rPr lang="en-US" dirty="0"/>
              <a:t> vs </a:t>
            </a:r>
            <a:r>
              <a:rPr lang="en-US" dirty="0" err="1"/>
              <a:t>FastAPI</a:t>
            </a:r>
            <a:endParaRPr lang="en-US" dirty="0"/>
          </a:p>
        </p:txBody>
      </p:sp>
      <p:pic>
        <p:nvPicPr>
          <p:cNvPr id="8" name="Picture 8" descr="Python Tutorial: Streamlit | DataCamp">
            <a:extLst>
              <a:ext uri="{FF2B5EF4-FFF2-40B4-BE49-F238E27FC236}">
                <a16:creationId xmlns:a16="http://schemas.microsoft.com/office/drawing/2014/main" id="{C9D4BA24-F395-44F2-87EE-E4A7BDE59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294" y="3144853"/>
            <a:ext cx="2733156" cy="27331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759030C-6C93-452F-8A90-2486DFFB5E53}"/>
              </a:ext>
            </a:extLst>
          </p:cNvPr>
          <p:cNvSpPr txBox="1">
            <a:spLocks/>
          </p:cNvSpPr>
          <p:nvPr/>
        </p:nvSpPr>
        <p:spPr>
          <a:xfrm>
            <a:off x="7600950" y="5999548"/>
            <a:ext cx="3981450" cy="40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Mối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</a:t>
            </a:r>
            <a:r>
              <a:rPr lang="en-US" b="1" dirty="0" err="1"/>
              <a:t>FastAPI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95B5D-E1F9-456F-9D26-E7837885E077}"/>
              </a:ext>
            </a:extLst>
          </p:cNvPr>
          <p:cNvSpPr txBox="1"/>
          <p:nvPr/>
        </p:nvSpPr>
        <p:spPr>
          <a:xfrm>
            <a:off x="185736" y="1943218"/>
            <a:ext cx="74152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Streamlit</a:t>
            </a:r>
            <a:r>
              <a:rPr lang="en-US" sz="2000" dirty="0"/>
              <a:t> đ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nh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sung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FastAPI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2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toàn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Streamlit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yếu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Multinomial Naïve Bayes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FastAPI</a:t>
            </a:r>
            <a:r>
              <a:rPr lang="en-US" sz="2000" dirty="0"/>
              <a:t> </a:t>
            </a:r>
            <a:r>
              <a:rPr lang="en-US" sz="2000" dirty="0" err="1"/>
              <a:t>đảm</a:t>
            </a:r>
            <a:r>
              <a:rPr lang="en-US" sz="2000" dirty="0"/>
              <a:t> </a:t>
            </a:r>
            <a:r>
              <a:rPr lang="en-US" sz="2000" dirty="0" err="1"/>
              <a:t>nhiệm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bên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endParaRPr lang="en-US" sz="2000" dirty="0"/>
          </a:p>
        </p:txBody>
      </p:sp>
      <p:pic>
        <p:nvPicPr>
          <p:cNvPr id="6" name="Picture 4" descr="&quot;FastAPI API, Py Icons R1008&quot; Sticker for Sale by Elias de Oliveira">
            <a:extLst>
              <a:ext uri="{FF2B5EF4-FFF2-40B4-BE49-F238E27FC236}">
                <a16:creationId xmlns:a16="http://schemas.microsoft.com/office/drawing/2014/main" id="{37613174-1862-4DB0-9A18-7DA97813D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6126" r="3316" b="2670"/>
          <a:stretch/>
        </p:blipFill>
        <p:spPr bwMode="auto">
          <a:xfrm>
            <a:off x="7790392" y="1943218"/>
            <a:ext cx="2371607" cy="23716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2CFE1B-A06B-42D0-B035-2DAD6EAB7767}"/>
              </a:ext>
            </a:extLst>
          </p:cNvPr>
          <p:cNvSpPr txBox="1"/>
          <p:nvPr/>
        </p:nvSpPr>
        <p:spPr>
          <a:xfrm>
            <a:off x="209549" y="5495430"/>
            <a:ext cx="7415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Streamlit và FastAPI có URL khác biệt nhau nên không bị xảy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ra tình trạng xung đột đường dẫn.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746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489" y="2933700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Kết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quả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thu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đ</a:t>
            </a:r>
            <a:r>
              <a:rPr lang="vi-VN" altLang="en-US" sz="8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ư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ợc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75381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95B5D-E1F9-456F-9D26-E7837885E077}"/>
              </a:ext>
            </a:extLst>
          </p:cNvPr>
          <p:cNvSpPr txBox="1"/>
          <p:nvPr/>
        </p:nvSpPr>
        <p:spPr>
          <a:xfrm>
            <a:off x="185735" y="1943218"/>
            <a:ext cx="11634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/>
              <a:t>Kinh</a:t>
            </a:r>
            <a:r>
              <a:rPr lang="en-US" sz="2000" b="1" u="sng" dirty="0"/>
              <a:t> </a:t>
            </a:r>
            <a:r>
              <a:rPr lang="en-US" sz="2000" b="1" u="sng" dirty="0" err="1"/>
              <a:t>nghiệm</a:t>
            </a:r>
            <a:r>
              <a:rPr lang="en-US" sz="2000" b="1" u="sng" dirty="0"/>
              <a:t> </a:t>
            </a:r>
            <a:r>
              <a:rPr lang="en-US" sz="2000" b="1" u="sng" dirty="0" err="1"/>
              <a:t>bản</a:t>
            </a:r>
            <a:r>
              <a:rPr lang="en-US" sz="2000" b="1" u="sng" dirty="0"/>
              <a:t> </a:t>
            </a:r>
            <a:r>
              <a:rPr lang="en-US" sz="2000" b="1" u="sng" dirty="0" err="1"/>
              <a:t>thân</a:t>
            </a:r>
            <a:r>
              <a:rPr lang="en-US" sz="2000" b="1" u="sng" dirty="0"/>
              <a:t>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thạo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Framework </a:t>
            </a:r>
            <a:r>
              <a:rPr lang="en-US" sz="2000" dirty="0" err="1"/>
              <a:t>nh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: </a:t>
            </a:r>
            <a:r>
              <a:rPr lang="en-US" sz="2000" dirty="0" err="1"/>
              <a:t>FastAPI</a:t>
            </a:r>
            <a:r>
              <a:rPr lang="en-US" sz="2000" dirty="0"/>
              <a:t>, </a:t>
            </a:r>
            <a:r>
              <a:rPr lang="en-US" sz="2000" dirty="0" err="1"/>
              <a:t>Tkinter</a:t>
            </a:r>
            <a:r>
              <a:rPr lang="en-US" sz="2000" dirty="0"/>
              <a:t>, </a:t>
            </a:r>
            <a:r>
              <a:rPr lang="en-US" sz="2000" dirty="0" err="1"/>
              <a:t>Streamlit</a:t>
            </a:r>
            <a:r>
              <a:rPr lang="en-US" sz="2000" dirty="0"/>
              <a:t>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Nâng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chuyên</a:t>
            </a:r>
            <a:r>
              <a:rPr lang="en-US" sz="2000" dirty="0"/>
              <a:t> </a:t>
            </a:r>
            <a:r>
              <a:rPr lang="en-US" sz="2000" dirty="0" err="1"/>
              <a:t>môn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Fontend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Môi</a:t>
            </a:r>
            <a:r>
              <a:rPr lang="en-US" sz="2000" dirty="0"/>
              <a:t> tr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thân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, </a:t>
            </a:r>
            <a:r>
              <a:rPr lang="en-US" sz="2000" dirty="0" err="1"/>
              <a:t>phù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9D9A03-CB82-4187-AF97-C5370666A7D3}"/>
              </a:ext>
            </a:extLst>
          </p:cNvPr>
          <p:cNvSpPr txBox="1"/>
          <p:nvPr/>
        </p:nvSpPr>
        <p:spPr>
          <a:xfrm>
            <a:off x="209549" y="4438768"/>
            <a:ext cx="11634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/>
              <a:t>Trải</a:t>
            </a:r>
            <a:r>
              <a:rPr lang="en-US" sz="2000" b="1" u="sng" dirty="0"/>
              <a:t> </a:t>
            </a:r>
            <a:r>
              <a:rPr lang="en-US" sz="2000" b="1" u="sng" dirty="0" err="1"/>
              <a:t>nghiệm</a:t>
            </a:r>
            <a:r>
              <a:rPr lang="en-US" sz="2000" b="1" u="sng" dirty="0"/>
              <a:t> ng</a:t>
            </a:r>
            <a:r>
              <a:rPr lang="vi-VN" sz="2000" b="1" u="sng" dirty="0">
                <a:latin typeface="Calibri" panose="020F0502020204030204" pitchFamily="34" charset="0"/>
              </a:rPr>
              <a:t>ư</a:t>
            </a:r>
            <a:r>
              <a:rPr lang="en-US" sz="2000" b="1" u="sng" dirty="0" err="1"/>
              <a:t>ời</a:t>
            </a:r>
            <a:r>
              <a:rPr lang="en-US" sz="2000" b="1" u="sng" dirty="0"/>
              <a:t> </a:t>
            </a:r>
            <a:r>
              <a:rPr lang="en-US" sz="2000" b="1" u="sng" dirty="0" err="1"/>
              <a:t>dùng</a:t>
            </a:r>
            <a:r>
              <a:rPr lang="en-US" sz="2000" b="1" u="sng" dirty="0"/>
              <a:t>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Cộng</a:t>
            </a:r>
            <a:r>
              <a:rPr lang="en-US" sz="2000" dirty="0"/>
              <a:t> </a:t>
            </a:r>
            <a:r>
              <a:rPr lang="en-US" sz="2000" dirty="0" err="1"/>
              <a:t>đồng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trải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 </a:t>
            </a:r>
            <a:r>
              <a:rPr lang="en-US" sz="2000" dirty="0" err="1"/>
              <a:t>lớn</a:t>
            </a:r>
            <a:r>
              <a:rPr lang="en-US" sz="2000" dirty="0"/>
              <a:t>, </a:t>
            </a:r>
            <a:r>
              <a:rPr lang="en-US" sz="2000" dirty="0" err="1"/>
              <a:t>mang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ảo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minh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t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tổng</a:t>
            </a:r>
            <a:r>
              <a:rPr lang="en-US" sz="2000" dirty="0"/>
              <a:t> </a:t>
            </a:r>
            <a:r>
              <a:rPr lang="en-US" sz="2000" dirty="0" err="1"/>
              <a:t>quát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2158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95B5D-E1F9-456F-9D26-E7837885E077}"/>
              </a:ext>
            </a:extLst>
          </p:cNvPr>
          <p:cNvSpPr txBox="1"/>
          <p:nvPr/>
        </p:nvSpPr>
        <p:spPr>
          <a:xfrm>
            <a:off x="311941" y="1943218"/>
            <a:ext cx="115681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Cải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t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ảo</a:t>
            </a:r>
            <a:r>
              <a:rPr lang="en-US" sz="2000" dirty="0"/>
              <a:t> </a:t>
            </a:r>
            <a:r>
              <a:rPr lang="en-US" sz="2000" dirty="0" err="1"/>
              <a:t>ChatBot</a:t>
            </a:r>
            <a:r>
              <a:rPr lang="en-US" sz="2000" dirty="0"/>
              <a:t> </a:t>
            </a:r>
            <a:r>
              <a:rPr lang="en-US" sz="2000" dirty="0" err="1"/>
              <a:t>GPT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h</a:t>
            </a:r>
            <a:r>
              <a:rPr lang="vi-VN" sz="2000" dirty="0">
                <a:latin typeface="Calibri" panose="020F0502020204030204" pitchFamily="34" charset="0"/>
              </a:rPr>
              <a:t>ơ</a:t>
            </a:r>
            <a:r>
              <a:rPr lang="en-US" sz="2000" dirty="0"/>
              <a:t>n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vài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Streamlit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3DCF7-5825-4DF7-9FA1-8D6E8879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79" y="4283964"/>
            <a:ext cx="5225642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09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489" y="2896378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Tài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liệu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tham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khảo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4668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F149A7BD-B671-4CD0-B09D-70D9786A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pic>
        <p:nvPicPr>
          <p:cNvPr id="5122" name="Picture 2" descr="Lập trình Frontend">
            <a:extLst>
              <a:ext uri="{FF2B5EF4-FFF2-40B4-BE49-F238E27FC236}">
                <a16:creationId xmlns:a16="http://schemas.microsoft.com/office/drawing/2014/main" id="{1985828C-802C-4FA1-B428-DFA28F66D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66" y="2619375"/>
            <a:ext cx="6129867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ML – Wikipedia tiếng Việt">
            <a:extLst>
              <a:ext uri="{FF2B5EF4-FFF2-40B4-BE49-F238E27FC236}">
                <a16:creationId xmlns:a16="http://schemas.microsoft.com/office/drawing/2014/main" id="{C14BA87F-8259-4061-87C8-562E428D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4" y="2033589"/>
            <a:ext cx="1284430" cy="18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0F7476-2E15-4FB6-8C12-4FB8FEDD5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4" y="4462465"/>
            <a:ext cx="1286110" cy="1814512"/>
          </a:xfrm>
          <a:prstGeom prst="rect">
            <a:avLst/>
          </a:prstGeom>
        </p:spPr>
      </p:pic>
      <p:pic>
        <p:nvPicPr>
          <p:cNvPr id="5128" name="Picture 8" descr="Bài 1: Tìm hiểu kiểu dữ liệu trong Javascript">
            <a:extLst>
              <a:ext uri="{FF2B5EF4-FFF2-40B4-BE49-F238E27FC236}">
                <a16:creationId xmlns:a16="http://schemas.microsoft.com/office/drawing/2014/main" id="{F8264FC1-7C86-45AE-A1C5-227A9D78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974" y="2033589"/>
            <a:ext cx="1814512" cy="18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C7E131-B66C-4078-8E38-44F313046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1625" y="3857625"/>
            <a:ext cx="30003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75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8E5CA05-914D-4954-AED9-823D8598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1333500"/>
          </a:xfrm>
        </p:spPr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6CBF7-A51A-4447-974F-E685EFCE2CD2}"/>
              </a:ext>
            </a:extLst>
          </p:cNvPr>
          <p:cNvSpPr txBox="1"/>
          <p:nvPr/>
        </p:nvSpPr>
        <p:spPr>
          <a:xfrm>
            <a:off x="466725" y="1624498"/>
            <a:ext cx="1125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alibri" panose="020F0502020204030204" pitchFamily="34" charset="0"/>
              </a:rPr>
              <a:t>[1] Tiangolo. FastAPI Tutorial.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https://fastapi.tiangolo.com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[2] Thư viện Bootstrap.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https://getbootstrap.com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[3] JWT - JSON Web Token.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https://jwt.io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</a:t>
            </a:r>
            <a:r>
              <a:rPr lang="en-US" b="1" dirty="0"/>
              <a:t>4</a:t>
            </a:r>
            <a:r>
              <a:rPr lang="vi-VN" b="1" dirty="0">
                <a:latin typeface="Calibri" panose="020F0502020204030204" pitchFamily="34" charset="0"/>
              </a:rPr>
              <a:t>] Drawio. Diagrams for App</a:t>
            </a:r>
            <a:r>
              <a:rPr lang="vi-VN" dirty="0">
                <a:latin typeface="Calibri" panose="020F0502020204030204" pitchFamily="34" charset="0"/>
              </a:rPr>
              <a:t>.</a:t>
            </a:r>
            <a:endParaRPr lang="en-US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https://app.diagrams.net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</a:t>
            </a:r>
            <a:r>
              <a:rPr lang="en-US" b="1" dirty="0"/>
              <a:t>5</a:t>
            </a:r>
            <a:r>
              <a:rPr lang="vi-VN" b="1" dirty="0">
                <a:latin typeface="Calibri" panose="020F0502020204030204" pitchFamily="34" charset="0"/>
              </a:rPr>
              <a:t>] Vũ Hữu Tiệp. Machine Learning cơ bản.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https://machinelearningcoban.com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</a:t>
            </a:r>
            <a:r>
              <a:rPr lang="en-US" b="1" dirty="0"/>
              <a:t>6</a:t>
            </a:r>
            <a:r>
              <a:rPr lang="vi-VN" b="1" dirty="0">
                <a:latin typeface="Calibri" panose="020F0502020204030204" pitchFamily="34" charset="0"/>
              </a:rPr>
              <a:t>] Tạ Quang Tùng. Bộ công thức tài liệu cá nhân Tony.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67421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67298-FC1A-4FE5-8866-C50D84686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00075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014" y="4133850"/>
            <a:ext cx="87397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lang="en-US" altLang="en-US" sz="8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mô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hình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quản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</a:t>
            </a:r>
            <a:r>
              <a:rPr lang="vi-VN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viện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tài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điện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tử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số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605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 Placeholder 312">
            <a:extLst>
              <a:ext uri="{FF2B5EF4-FFF2-40B4-BE49-F238E27FC236}">
                <a16:creationId xmlns:a16="http://schemas.microsoft.com/office/drawing/2014/main" id="{A017E0FF-3FC6-47E7-80AB-D5629CB6EF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9099" y="2242459"/>
            <a:ext cx="5989636" cy="3422650"/>
          </a:xfrm>
        </p:spPr>
        <p:txBody>
          <a:bodyPr/>
          <a:lstStyle/>
          <a:p>
            <a:pPr algn="l"/>
            <a:r>
              <a:rPr lang="en-US" sz="1900" dirty="0" err="1"/>
              <a:t>Bộ</a:t>
            </a:r>
            <a:r>
              <a:rPr lang="en-US" sz="1900" dirty="0"/>
              <a:t> </a:t>
            </a:r>
            <a:r>
              <a:rPr lang="en-US" sz="1900" dirty="0" err="1"/>
              <a:t>dữ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trong</a:t>
            </a:r>
            <a:r>
              <a:rPr lang="en-US" sz="1900" dirty="0"/>
              <a:t> </a:t>
            </a:r>
            <a:r>
              <a:rPr lang="en-US" sz="1900" dirty="0" err="1"/>
              <a:t>dự</a:t>
            </a:r>
            <a:r>
              <a:rPr lang="en-US" sz="1900" dirty="0"/>
              <a:t> </a:t>
            </a:r>
            <a:r>
              <a:rPr lang="en-US" sz="1900" dirty="0" err="1"/>
              <a:t>án</a:t>
            </a:r>
            <a:r>
              <a:rPr lang="en-US" sz="1900" dirty="0"/>
              <a:t> </a:t>
            </a:r>
            <a:r>
              <a:rPr lang="en-US" sz="1900" dirty="0" err="1"/>
              <a:t>là</a:t>
            </a:r>
            <a:r>
              <a:rPr lang="en-US" sz="1900" dirty="0"/>
              <a:t> đ</a:t>
            </a:r>
            <a:r>
              <a:rPr lang="vi-VN" sz="1900" dirty="0">
                <a:latin typeface="Calibri" panose="020F0502020204030204" pitchFamily="34" charset="0"/>
              </a:rPr>
              <a:t>ư</a:t>
            </a:r>
            <a:r>
              <a:rPr lang="en-US" sz="1900" dirty="0" err="1"/>
              <a:t>ợc</a:t>
            </a:r>
            <a:r>
              <a:rPr lang="en-US" sz="1900" dirty="0"/>
              <a:t> chia ra </a:t>
            </a:r>
            <a:r>
              <a:rPr lang="en-US" sz="1900" dirty="0" err="1"/>
              <a:t>thành</a:t>
            </a:r>
            <a:r>
              <a:rPr lang="en-US" sz="1900" dirty="0"/>
              <a:t> 3 </a:t>
            </a:r>
            <a:r>
              <a:rPr lang="en-US" sz="1900" dirty="0" err="1"/>
              <a:t>phần</a:t>
            </a:r>
            <a:r>
              <a:rPr lang="en-US" sz="1900" dirty="0"/>
              <a:t> </a:t>
            </a:r>
            <a:r>
              <a:rPr lang="en-US" sz="1900" dirty="0" err="1"/>
              <a:t>chính</a:t>
            </a:r>
            <a:r>
              <a:rPr lang="en-US" sz="1900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u="sng" dirty="0" err="1"/>
              <a:t>Dữ</a:t>
            </a:r>
            <a:r>
              <a:rPr lang="en-US" sz="1900" b="1" u="sng" dirty="0"/>
              <a:t> </a:t>
            </a:r>
            <a:r>
              <a:rPr lang="en-US" sz="1900" b="1" u="sng" dirty="0" err="1"/>
              <a:t>liệu</a:t>
            </a:r>
            <a:r>
              <a:rPr lang="en-US" sz="1900" b="1" u="sng" dirty="0"/>
              <a:t> </a:t>
            </a:r>
            <a:r>
              <a:rPr lang="en-US" sz="1900" b="1" u="sng" dirty="0" err="1"/>
              <a:t>cá</a:t>
            </a:r>
            <a:r>
              <a:rPr lang="en-US" sz="1900" b="1" u="sng" dirty="0"/>
              <a:t> </a:t>
            </a:r>
            <a:r>
              <a:rPr lang="en-US" sz="1900" b="1" u="sng" dirty="0" err="1"/>
              <a:t>nhân</a:t>
            </a:r>
            <a:r>
              <a:rPr lang="en-US" sz="1900" b="1" u="sng" dirty="0"/>
              <a:t>:</a:t>
            </a:r>
            <a:r>
              <a:rPr lang="en-US" sz="1900" dirty="0"/>
              <a:t> </a:t>
            </a:r>
            <a:r>
              <a:rPr lang="en-US" sz="1900" dirty="0" err="1"/>
              <a:t>gồm</a:t>
            </a:r>
            <a:r>
              <a:rPr lang="en-US" sz="1900" dirty="0"/>
              <a:t> 15 </a:t>
            </a:r>
            <a:r>
              <a:rPr lang="en-US" sz="1900" dirty="0" err="1"/>
              <a:t>cuốn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tự</a:t>
            </a:r>
            <a:r>
              <a:rPr lang="en-US" sz="1900" dirty="0"/>
              <a:t> </a:t>
            </a:r>
            <a:r>
              <a:rPr lang="en-US" sz="1900" dirty="0" err="1"/>
              <a:t>biên</a:t>
            </a:r>
            <a:r>
              <a:rPr lang="en-US" sz="1900" dirty="0"/>
              <a:t> </a:t>
            </a:r>
            <a:r>
              <a:rPr lang="en-US" sz="1900" dirty="0" err="1"/>
              <a:t>soạn</a:t>
            </a:r>
            <a:r>
              <a:rPr lang="en-US" sz="1900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u="sng" dirty="0" err="1"/>
              <a:t>Dữ</a:t>
            </a:r>
            <a:r>
              <a:rPr lang="en-US" sz="1900" b="1" u="sng" dirty="0"/>
              <a:t> </a:t>
            </a:r>
            <a:r>
              <a:rPr lang="en-US" sz="1900" b="1" u="sng" dirty="0" err="1"/>
              <a:t>liệu</a:t>
            </a:r>
            <a:r>
              <a:rPr lang="en-US" sz="1900" b="1" u="sng" dirty="0"/>
              <a:t> </a:t>
            </a:r>
            <a:r>
              <a:rPr lang="en-US" sz="1900" b="1" u="sng" dirty="0" err="1"/>
              <a:t>cộng</a:t>
            </a:r>
            <a:r>
              <a:rPr lang="en-US" sz="1900" b="1" u="sng" dirty="0"/>
              <a:t> </a:t>
            </a:r>
            <a:r>
              <a:rPr lang="en-US" sz="1900" b="1" u="sng" dirty="0" err="1"/>
              <a:t>đồng</a:t>
            </a:r>
            <a:r>
              <a:rPr lang="en-US" sz="1900" b="1" u="sng" dirty="0"/>
              <a:t>:</a:t>
            </a:r>
            <a:r>
              <a:rPr lang="en-US" sz="1900" dirty="0"/>
              <a:t> </a:t>
            </a:r>
            <a:r>
              <a:rPr lang="en-US" sz="1900" dirty="0" err="1"/>
              <a:t>gồm</a:t>
            </a:r>
            <a:r>
              <a:rPr lang="en-US" sz="1900" dirty="0"/>
              <a:t> 10 </a:t>
            </a:r>
            <a:r>
              <a:rPr lang="en-US" sz="1900" dirty="0" err="1"/>
              <a:t>cuốn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cộng</a:t>
            </a:r>
            <a:r>
              <a:rPr lang="en-US" sz="1900" dirty="0"/>
              <a:t> </a:t>
            </a:r>
            <a:r>
              <a:rPr lang="en-US" sz="1900" dirty="0" err="1"/>
              <a:t>đồng</a:t>
            </a:r>
            <a:endParaRPr lang="en-US" sz="19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u="sng" dirty="0" err="1"/>
              <a:t>Dữ</a:t>
            </a:r>
            <a:r>
              <a:rPr lang="en-US" sz="1900" b="1" u="sng" dirty="0"/>
              <a:t> </a:t>
            </a:r>
            <a:r>
              <a:rPr lang="en-US" sz="1900" b="1" u="sng" dirty="0" err="1"/>
              <a:t>liệu</a:t>
            </a:r>
            <a:r>
              <a:rPr lang="en-US" sz="1900" b="1" u="sng" dirty="0"/>
              <a:t> </a:t>
            </a:r>
            <a:r>
              <a:rPr lang="en-US" sz="1900" b="1" u="sng" dirty="0" err="1"/>
              <a:t>tập</a:t>
            </a:r>
            <a:r>
              <a:rPr lang="en-US" sz="1900" b="1" u="sng" dirty="0"/>
              <a:t> Test:</a:t>
            </a:r>
            <a:r>
              <a:rPr lang="en-US" sz="1900" dirty="0"/>
              <a:t> </a:t>
            </a:r>
            <a:r>
              <a:rPr lang="en-US" sz="1900" dirty="0" err="1"/>
              <a:t>lên</a:t>
            </a:r>
            <a:r>
              <a:rPr lang="en-US" sz="1900" dirty="0"/>
              <a:t> </a:t>
            </a:r>
            <a:r>
              <a:rPr lang="en-US" sz="1900" dirty="0" err="1"/>
              <a:t>tới</a:t>
            </a:r>
            <a:r>
              <a:rPr lang="en-US" sz="1900" dirty="0"/>
              <a:t> 42 </a:t>
            </a:r>
            <a:r>
              <a:rPr lang="en-US" sz="1900" dirty="0" err="1"/>
              <a:t>cuốn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đ</a:t>
            </a:r>
            <a:r>
              <a:rPr lang="vi-VN" sz="1900" dirty="0">
                <a:latin typeface="Calibri" panose="020F0502020204030204" pitchFamily="34" charset="0"/>
              </a:rPr>
              <a:t>ư</a:t>
            </a:r>
            <a:r>
              <a:rPr lang="en-US" sz="1900" dirty="0" err="1"/>
              <a:t>ợc</a:t>
            </a:r>
            <a:r>
              <a:rPr lang="en-US" sz="1900" dirty="0"/>
              <a:t> </a:t>
            </a:r>
            <a:r>
              <a:rPr lang="en-US" sz="1900" dirty="0" err="1"/>
              <a:t>thử</a:t>
            </a:r>
            <a:r>
              <a:rPr lang="en-US" sz="1900" dirty="0"/>
              <a:t> </a:t>
            </a:r>
            <a:r>
              <a:rPr lang="en-US" sz="1900" dirty="0" err="1"/>
              <a:t>nghiệm</a:t>
            </a:r>
            <a:r>
              <a:rPr lang="en-US" sz="1900" dirty="0"/>
              <a:t> </a:t>
            </a:r>
            <a:r>
              <a:rPr lang="en-US" sz="1900" dirty="0" err="1"/>
              <a:t>trong</a:t>
            </a:r>
            <a:r>
              <a:rPr lang="en-US" sz="1900" dirty="0"/>
              <a:t> </a:t>
            </a:r>
            <a:r>
              <a:rPr lang="en-US" sz="1900" dirty="0" err="1"/>
              <a:t>quá</a:t>
            </a:r>
            <a:r>
              <a:rPr lang="en-US" sz="1900" dirty="0"/>
              <a:t> </a:t>
            </a:r>
            <a:r>
              <a:rPr lang="en-US" sz="1900" dirty="0" err="1"/>
              <a:t>trình</a:t>
            </a:r>
            <a:r>
              <a:rPr lang="en-US" sz="1900" dirty="0"/>
              <a:t> </a:t>
            </a:r>
            <a:r>
              <a:rPr lang="en-US" sz="1900" dirty="0" err="1"/>
              <a:t>xây</a:t>
            </a:r>
            <a:r>
              <a:rPr lang="en-US" sz="1900" dirty="0"/>
              <a:t> </a:t>
            </a:r>
            <a:r>
              <a:rPr lang="en-US" sz="1900" dirty="0" err="1"/>
              <a:t>dựng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</a:t>
            </a:r>
            <a:r>
              <a:rPr lang="en-US" sz="1900" dirty="0" err="1"/>
              <a:t>phát</a:t>
            </a:r>
            <a:r>
              <a:rPr lang="en-US" sz="1900" dirty="0"/>
              <a:t> </a:t>
            </a:r>
            <a:r>
              <a:rPr lang="en-US" sz="1900" dirty="0" err="1"/>
              <a:t>triển</a:t>
            </a:r>
            <a:r>
              <a:rPr lang="en-US" sz="1900" dirty="0"/>
              <a:t> </a:t>
            </a:r>
            <a:r>
              <a:rPr lang="en-US" sz="1900" dirty="0" err="1"/>
              <a:t>hệ</a:t>
            </a:r>
            <a:r>
              <a:rPr lang="en-US" sz="1900" dirty="0"/>
              <a:t> </a:t>
            </a:r>
            <a:r>
              <a:rPr lang="en-US" sz="1900" dirty="0" err="1"/>
              <a:t>thống</a:t>
            </a:r>
            <a:endParaRPr lang="en-US" sz="19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algn="l"/>
            <a:r>
              <a:rPr lang="en-US" sz="1900" dirty="0" err="1"/>
              <a:t>Ngoài</a:t>
            </a:r>
            <a:r>
              <a:rPr lang="en-US" sz="1900" dirty="0"/>
              <a:t> ra, ai </a:t>
            </a:r>
            <a:r>
              <a:rPr lang="en-US" sz="1900" dirty="0" err="1"/>
              <a:t>cũng</a:t>
            </a:r>
            <a:r>
              <a:rPr lang="en-US" sz="1900" dirty="0"/>
              <a:t> </a:t>
            </a:r>
            <a:r>
              <a:rPr lang="en-US" sz="1900" dirty="0" err="1"/>
              <a:t>có</a:t>
            </a:r>
            <a:r>
              <a:rPr lang="en-US" sz="1900" dirty="0"/>
              <a:t> </a:t>
            </a:r>
            <a:r>
              <a:rPr lang="en-US" sz="1900" dirty="0" err="1"/>
              <a:t>thể</a:t>
            </a:r>
            <a:r>
              <a:rPr lang="en-US" sz="1900" dirty="0"/>
              <a:t> </a:t>
            </a:r>
            <a:r>
              <a:rPr lang="en-US" sz="1900" dirty="0" err="1"/>
              <a:t>trở</a:t>
            </a:r>
            <a:r>
              <a:rPr lang="en-US" sz="1900" dirty="0"/>
              <a:t> </a:t>
            </a:r>
            <a:r>
              <a:rPr lang="en-US" sz="1900" dirty="0" err="1"/>
              <a:t>thành</a:t>
            </a:r>
            <a:r>
              <a:rPr lang="en-US" sz="1900" dirty="0"/>
              <a:t> </a:t>
            </a:r>
            <a:r>
              <a:rPr lang="en-US" sz="1900" dirty="0" err="1"/>
              <a:t>tác</a:t>
            </a:r>
            <a:r>
              <a:rPr lang="en-US" sz="1900" dirty="0"/>
              <a:t> </a:t>
            </a:r>
            <a:r>
              <a:rPr lang="en-US" sz="1900" dirty="0" err="1"/>
              <a:t>giả</a:t>
            </a:r>
            <a:r>
              <a:rPr lang="en-US" sz="1900" dirty="0"/>
              <a:t>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chính</a:t>
            </a:r>
            <a:r>
              <a:rPr lang="en-US" sz="1900" dirty="0"/>
              <a:t> </a:t>
            </a:r>
            <a:r>
              <a:rPr lang="en-US" sz="1900" dirty="0" err="1"/>
              <a:t>những</a:t>
            </a:r>
            <a:r>
              <a:rPr lang="en-US" sz="1900" dirty="0"/>
              <a:t> </a:t>
            </a:r>
            <a:r>
              <a:rPr lang="en-US" sz="1900" dirty="0" err="1"/>
              <a:t>tác</a:t>
            </a:r>
            <a:r>
              <a:rPr lang="en-US" sz="1900" dirty="0"/>
              <a:t> </a:t>
            </a:r>
            <a:r>
              <a:rPr lang="en-US" sz="1900" dirty="0" err="1"/>
              <a:t>phẩm</a:t>
            </a:r>
            <a:r>
              <a:rPr lang="en-US" sz="1900" dirty="0"/>
              <a:t>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mình</a:t>
            </a:r>
            <a:r>
              <a:rPr lang="en-US" sz="1900" dirty="0"/>
              <a:t> </a:t>
            </a:r>
            <a:r>
              <a:rPr lang="en-US" sz="1900" dirty="0" err="1"/>
              <a:t>tạo</a:t>
            </a:r>
            <a:r>
              <a:rPr lang="en-US" sz="1900" dirty="0"/>
              <a:t> ra </a:t>
            </a:r>
            <a:r>
              <a:rPr lang="en-US" sz="1900" dirty="0" err="1"/>
              <a:t>bằng</a:t>
            </a:r>
            <a:r>
              <a:rPr lang="en-US" sz="1900" dirty="0"/>
              <a:t> </a:t>
            </a:r>
            <a:r>
              <a:rPr lang="en-US" sz="1900" dirty="0" err="1"/>
              <a:t>cách</a:t>
            </a:r>
            <a:r>
              <a:rPr lang="en-US" sz="1900" dirty="0"/>
              <a:t> </a:t>
            </a:r>
            <a:r>
              <a:rPr lang="en-US" sz="1900" dirty="0" err="1"/>
              <a:t>đăng</a:t>
            </a:r>
            <a:r>
              <a:rPr lang="en-US" sz="1900" dirty="0"/>
              <a:t> </a:t>
            </a:r>
            <a:r>
              <a:rPr lang="en-US" sz="1900" dirty="0" err="1"/>
              <a:t>tải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chia </a:t>
            </a:r>
            <a:r>
              <a:rPr lang="en-US" sz="1900" dirty="0" err="1"/>
              <a:t>sẻ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trên</a:t>
            </a:r>
            <a:r>
              <a:rPr lang="en-US" sz="1900" dirty="0"/>
              <a:t> </a:t>
            </a:r>
            <a:r>
              <a:rPr lang="en-US" sz="1900" dirty="0" err="1"/>
              <a:t>hệ</a:t>
            </a:r>
            <a:r>
              <a:rPr lang="en-US" sz="1900" dirty="0"/>
              <a:t> </a:t>
            </a:r>
            <a:r>
              <a:rPr lang="en-US" sz="1900" dirty="0" err="1"/>
              <a:t>thống</a:t>
            </a:r>
            <a:r>
              <a:rPr lang="en-US" sz="1900" dirty="0"/>
              <a:t> </a:t>
            </a:r>
            <a:r>
              <a:rPr lang="en-US" sz="1900" dirty="0" err="1"/>
              <a:t>cho</a:t>
            </a:r>
            <a:r>
              <a:rPr lang="en-US" sz="1900" dirty="0"/>
              <a:t> </a:t>
            </a:r>
            <a:r>
              <a:rPr lang="en-US" sz="1900" dirty="0" err="1"/>
              <a:t>cộng</a:t>
            </a:r>
            <a:r>
              <a:rPr lang="en-US" sz="1900" dirty="0"/>
              <a:t> </a:t>
            </a:r>
            <a:r>
              <a:rPr lang="en-US" sz="1900" dirty="0" err="1"/>
              <a:t>đồng</a:t>
            </a:r>
            <a:r>
              <a:rPr lang="en-US" sz="1900" dirty="0"/>
              <a:t> </a:t>
            </a:r>
            <a:r>
              <a:rPr lang="en-US" sz="1900" dirty="0" err="1"/>
              <a:t>cùng</a:t>
            </a:r>
            <a:r>
              <a:rPr lang="en-US" sz="1900" dirty="0"/>
              <a:t> t</a:t>
            </a:r>
            <a:r>
              <a:rPr lang="vi-VN" sz="1900" dirty="0">
                <a:latin typeface="Calibri" panose="020F0502020204030204" pitchFamily="34" charset="0"/>
              </a:rPr>
              <a:t>ư</a:t>
            </a:r>
            <a:r>
              <a:rPr lang="en-US" sz="1900" dirty="0" err="1"/>
              <a:t>ơng</a:t>
            </a:r>
            <a:r>
              <a:rPr lang="en-US" sz="1900" dirty="0"/>
              <a:t> </a:t>
            </a:r>
            <a:r>
              <a:rPr lang="en-US" sz="1900" dirty="0" err="1"/>
              <a:t>tác</a:t>
            </a:r>
            <a:r>
              <a:rPr lang="en-US" sz="1900" dirty="0"/>
              <a:t>.</a:t>
            </a:r>
          </a:p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algn="l"/>
            <a:endParaRPr lang="en-US" sz="1900" dirty="0"/>
          </a:p>
        </p:txBody>
      </p:sp>
      <p:sp>
        <p:nvSpPr>
          <p:cNvPr id="319" name="Title 318">
            <a:extLst>
              <a:ext uri="{FF2B5EF4-FFF2-40B4-BE49-F238E27FC236}">
                <a16:creationId xmlns:a16="http://schemas.microsoft.com/office/drawing/2014/main" id="{FCD9045E-D7F0-4D5C-900C-487CE43D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305" name="Picture 304">
            <a:extLst>
              <a:ext uri="{FF2B5EF4-FFF2-40B4-BE49-F238E27FC236}">
                <a16:creationId xmlns:a16="http://schemas.microsoft.com/office/drawing/2014/main" id="{4DBA4D63-1151-4F7B-8BC7-4557744A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823" y="2469471"/>
            <a:ext cx="4967288" cy="31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7" name="Text Placeholder 312">
            <a:extLst>
              <a:ext uri="{FF2B5EF4-FFF2-40B4-BE49-F238E27FC236}">
                <a16:creationId xmlns:a16="http://schemas.microsoft.com/office/drawing/2014/main" id="{06B3FCC7-0D90-44D2-B32E-E16F7D84A3E2}"/>
              </a:ext>
            </a:extLst>
          </p:cNvPr>
          <p:cNvSpPr txBox="1">
            <a:spLocks/>
          </p:cNvSpPr>
          <p:nvPr/>
        </p:nvSpPr>
        <p:spPr>
          <a:xfrm>
            <a:off x="8107361" y="5870686"/>
            <a:ext cx="2208211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Bộ</a:t>
            </a:r>
            <a:r>
              <a:rPr lang="en-US" b="1" i="1" dirty="0"/>
              <a:t> </a:t>
            </a:r>
            <a:r>
              <a:rPr lang="en-US" b="1" i="1" dirty="0" err="1"/>
              <a:t>dữ</a:t>
            </a:r>
            <a:r>
              <a:rPr lang="en-US" b="1" i="1" dirty="0"/>
              <a:t> </a:t>
            </a:r>
            <a:r>
              <a:rPr lang="en-US" b="1" i="1" dirty="0" err="1"/>
              <a:t>liệu</a:t>
            </a:r>
            <a:r>
              <a:rPr lang="en-US" b="1" i="1" dirty="0"/>
              <a:t> ban </a:t>
            </a:r>
            <a:r>
              <a:rPr lang="en-US" b="1" i="1" dirty="0" err="1"/>
              <a:t>đầu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997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9B4B1-EE62-4379-ADF7-5C75FCBEFE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649" y="6225382"/>
            <a:ext cx="3882345" cy="29924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 dirty="0"/>
              <a:t>S</a:t>
            </a:r>
            <a:r>
              <a:rPr lang="vi-VN" b="1" dirty="0">
                <a:latin typeface="Calibri" panose="020F0502020204030204" pitchFamily="34" charset="0"/>
              </a:rPr>
              <a:t>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c</a:t>
            </a:r>
            <a:r>
              <a:rPr lang="vi-VN" b="1" dirty="0">
                <a:latin typeface="Calibri" panose="020F0502020204030204" pitchFamily="34" charset="0"/>
              </a:rPr>
              <a:t>ơ</a:t>
            </a:r>
            <a:r>
              <a:rPr lang="en-US" b="1" dirty="0"/>
              <a:t> </a:t>
            </a:r>
            <a:r>
              <a:rPr lang="en-US" b="1" dirty="0" err="1"/>
              <a:t>sở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ERD</a:t>
            </a:r>
            <a:endParaRPr lang="en-US" b="1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E24A3276-0D46-4952-85BD-23D2A57E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CSDL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E46423-E56D-42F6-9DDD-113D581F4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" y="2111374"/>
            <a:ext cx="4294187" cy="4013201"/>
          </a:xfrm>
          <a:prstGeom prst="rect">
            <a:avLst/>
          </a:prstGeom>
        </p:spPr>
      </p:pic>
      <p:sp>
        <p:nvSpPr>
          <p:cNvPr id="15" name="Text Placeholder 312">
            <a:extLst>
              <a:ext uri="{FF2B5EF4-FFF2-40B4-BE49-F238E27FC236}">
                <a16:creationId xmlns:a16="http://schemas.microsoft.com/office/drawing/2014/main" id="{613D95FF-7B2B-4B71-91B6-F879D5E8D467}"/>
              </a:ext>
            </a:extLst>
          </p:cNvPr>
          <p:cNvSpPr txBox="1">
            <a:spLocks/>
          </p:cNvSpPr>
          <p:nvPr/>
        </p:nvSpPr>
        <p:spPr>
          <a:xfrm>
            <a:off x="5038724" y="2406649"/>
            <a:ext cx="5989636" cy="3422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uk-UA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9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D98AF7F-FBC4-4F47-985A-B4679DF241B2}"/>
              </a:ext>
            </a:extLst>
          </p:cNvPr>
          <p:cNvSpPr txBox="1">
            <a:spLocks/>
          </p:cNvSpPr>
          <p:nvPr/>
        </p:nvSpPr>
        <p:spPr>
          <a:xfrm>
            <a:off x="626544" y="6225382"/>
            <a:ext cx="3882345" cy="2992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</a:t>
            </a:r>
            <a:r>
              <a:rPr lang="vi-VN" b="1" dirty="0">
                <a:latin typeface="Calibri" panose="020F0502020204030204" pitchFamily="34" charset="0"/>
              </a:rPr>
              <a:t>ơ</a:t>
            </a:r>
            <a:r>
              <a:rPr lang="en-US" b="1" dirty="0"/>
              <a:t> </a:t>
            </a:r>
            <a:r>
              <a:rPr lang="en-US" b="1" dirty="0" err="1"/>
              <a:t>đồ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c</a:t>
            </a:r>
            <a:r>
              <a:rPr lang="vi-VN" b="1" dirty="0">
                <a:latin typeface="Calibri" panose="020F0502020204030204" pitchFamily="34" charset="0"/>
              </a:rPr>
              <a:t>ơ</a:t>
            </a:r>
            <a:r>
              <a:rPr lang="en-US" b="1" dirty="0"/>
              <a:t> </a:t>
            </a:r>
            <a:r>
              <a:rPr lang="en-US" b="1" dirty="0" err="1"/>
              <a:t>sở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ERD</a:t>
            </a:r>
            <a:endParaRPr lang="en-US" b="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A9D1C6C-CE06-45EA-9EA6-CEF9B15ACAA5}"/>
              </a:ext>
            </a:extLst>
          </p:cNvPr>
          <p:cNvSpPr txBox="1">
            <a:spLocks/>
          </p:cNvSpPr>
          <p:nvPr/>
        </p:nvSpPr>
        <p:spPr>
          <a:xfrm>
            <a:off x="5038724" y="2959099"/>
            <a:ext cx="7010402" cy="26130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Cấu</a:t>
            </a:r>
            <a:r>
              <a:rPr lang="en-US" sz="2000" dirty="0"/>
              <a:t> </a:t>
            </a:r>
            <a:r>
              <a:rPr lang="en-US" sz="2000" dirty="0" err="1"/>
              <a:t>trúc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 </a:t>
            </a:r>
            <a:r>
              <a:rPr lang="en-US" sz="2000" dirty="0" err="1"/>
              <a:t>tuân</a:t>
            </a:r>
            <a:r>
              <a:rPr lang="en-US" sz="2000" dirty="0"/>
              <a:t> </a:t>
            </a:r>
            <a:r>
              <a:rPr lang="en-US" sz="2000" dirty="0" err="1"/>
              <a:t>thủ</a:t>
            </a:r>
            <a:r>
              <a:rPr lang="en-US" sz="2000" dirty="0"/>
              <a:t> </a:t>
            </a:r>
            <a:r>
              <a:rPr lang="en-US" sz="2000" dirty="0" err="1"/>
              <a:t>theo</a:t>
            </a:r>
            <a:r>
              <a:rPr lang="en-US" sz="2000" dirty="0"/>
              <a:t> </a:t>
            </a:r>
            <a:r>
              <a:rPr lang="en-US" sz="2000" dirty="0" err="1"/>
              <a:t>nguyên</a:t>
            </a:r>
            <a:r>
              <a:rPr lang="en-US" sz="2000" dirty="0"/>
              <a:t> </a:t>
            </a:r>
            <a:r>
              <a:rPr lang="en-US" sz="2000" dirty="0" err="1"/>
              <a:t>tắc</a:t>
            </a:r>
            <a:r>
              <a:rPr lang="en-US" sz="2000" dirty="0"/>
              <a:t> </a:t>
            </a:r>
            <a:r>
              <a:rPr lang="en-US" sz="2000" dirty="0" err="1"/>
              <a:t>chuẩn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bảng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nhằm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l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về</a:t>
            </a:r>
            <a:r>
              <a:rPr lang="en-US" sz="2000" dirty="0"/>
              <a:t> User, Book, Category, Student, Borrow, Comment, Admin Request, ...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Ngoài</a:t>
            </a:r>
            <a:r>
              <a:rPr lang="en-US" sz="2000" dirty="0"/>
              <a:t> l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c</a:t>
            </a:r>
            <a:r>
              <a:rPr lang="vi-VN" sz="2000" dirty="0">
                <a:latin typeface="Calibri" panose="020F0502020204030204" pitchFamily="34" charset="0"/>
              </a:rPr>
              <a:t>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nh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còn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 l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trữ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</a:t>
            </a:r>
            <a:r>
              <a:rPr lang="en-US" sz="2000" dirty="0" err="1"/>
              <a:t>ph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tiện</a:t>
            </a:r>
            <a:r>
              <a:rPr lang="en-US" sz="2000" dirty="0"/>
              <a:t> (Media Storage) </a:t>
            </a:r>
            <a:r>
              <a:rPr lang="en-US" sz="2000" dirty="0" err="1"/>
              <a:t>nh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 Image, PDF </a:t>
            </a:r>
            <a:r>
              <a:rPr lang="en-US" sz="2000" dirty="0" err="1"/>
              <a:t>thông</a:t>
            </a:r>
            <a:r>
              <a:rPr lang="en-US" sz="2000" dirty="0"/>
              <a:t> qua đ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 t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 tin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5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rn to draw_SL_v7" id="{18EE28FA-48F1-4C33-B361-277598860BF8}" vid="{EFF67EC0-D575-4A4E-A32D-216FEF619E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516155-36B8-4FD2-9A80-9B04CC4B52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29E4AD-BB87-4F44-9EF1-A6946BA90ADD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2F0010-DC45-4AAA-B80E-2477E02D5D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0</TotalTime>
  <Words>3713</Words>
  <Application>Microsoft Office PowerPoint</Application>
  <PresentationFormat>Widescreen</PresentationFormat>
  <Paragraphs>381</Paragraphs>
  <Slides>61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Cambria Math</vt:lpstr>
      <vt:lpstr>Franklin Gothic Book</vt:lpstr>
      <vt:lpstr>Times New Roman</vt:lpstr>
      <vt:lpstr>Wingdings</vt:lpstr>
      <vt:lpstr>Office Theme</vt:lpstr>
      <vt:lpstr>Hệ thống quản lý  thư viện tài liệu điện tử số</vt:lpstr>
      <vt:lpstr>Nội dung chính</vt:lpstr>
      <vt:lpstr>Giới thiệu bộ  công nghệ sử dụng</vt:lpstr>
      <vt:lpstr>Python Programming</vt:lpstr>
      <vt:lpstr>Database – SQLite</vt:lpstr>
      <vt:lpstr>Giao diện người dùng</vt:lpstr>
      <vt:lpstr>Xây dựng mô hình quản lý thư viện tài liệu điện tử số </vt:lpstr>
      <vt:lpstr>Mô tả bộ dữ liệu</vt:lpstr>
      <vt:lpstr>Hệ quản trị CSDL</vt:lpstr>
      <vt:lpstr>Các chức năng chính</vt:lpstr>
      <vt:lpstr>Đăng ký và Đăng nhập</vt:lpstr>
      <vt:lpstr>Đăng nhập tài khoản</vt:lpstr>
      <vt:lpstr>Đăng ký tài khoản</vt:lpstr>
      <vt:lpstr>Đăng xuất tài khoản</vt:lpstr>
      <vt:lpstr>Trang cá nhân</vt:lpstr>
      <vt:lpstr>Trang cá nhân</vt:lpstr>
      <vt:lpstr>Trang cá nhân</vt:lpstr>
      <vt:lpstr>Trang cá nhân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Mượn trả tài liệu</vt:lpstr>
      <vt:lpstr>Mượn trả tài liệu</vt:lpstr>
      <vt:lpstr>Mượn trả tài liệu</vt:lpstr>
      <vt:lpstr>Mượn trả tài liệu</vt:lpstr>
      <vt:lpstr>Mượn trả tài liệu</vt:lpstr>
      <vt:lpstr>Quản lý thể loại</vt:lpstr>
      <vt:lpstr>Quản lý nhân sự</vt:lpstr>
      <vt:lpstr>Quản lý nhân sự</vt:lpstr>
      <vt:lpstr>Quản lý nhân sự</vt:lpstr>
      <vt:lpstr>Gửi yêu cầu JoinAdmin</vt:lpstr>
      <vt:lpstr>Gửi yêu cầu JoinAdmin</vt:lpstr>
      <vt:lpstr>Gửi yêu cầu JoinAdmin</vt:lpstr>
      <vt:lpstr>Gửi phản hồi hệ thống</vt:lpstr>
      <vt:lpstr>Gửi phản hồi hệ thống</vt:lpstr>
      <vt:lpstr>Xây dựng hệ thống trợ lý ảo hỗ trợ quản lý thư viện</vt:lpstr>
      <vt:lpstr>Giao diện trang chủ</vt:lpstr>
      <vt:lpstr>Thống kê và phân tích</vt:lpstr>
      <vt:lpstr>Thống kê và phân tích</vt:lpstr>
      <vt:lpstr>Multinomial Naïve Bayes</vt:lpstr>
      <vt:lpstr>Multinomial Naïve Bayes</vt:lpstr>
      <vt:lpstr>Multinomial Naïve Bayes</vt:lpstr>
      <vt:lpstr>Multinomial Naïve Bayes</vt:lpstr>
      <vt:lpstr>Multinomial Naïve Bayes</vt:lpstr>
      <vt:lpstr>Tìm kiếm thông minh</vt:lpstr>
      <vt:lpstr>Tìm kiếm thông minh</vt:lpstr>
      <vt:lpstr>Công nghệ ChatBot GPT</vt:lpstr>
      <vt:lpstr>Xây dựng mô hình kiểm thử hệ thống</vt:lpstr>
      <vt:lpstr>Giao diện Streamlit</vt:lpstr>
      <vt:lpstr>Streamlit vs FastAPI</vt:lpstr>
      <vt:lpstr>Kết quả thu được</vt:lpstr>
      <vt:lpstr>Hiệu quả dự án</vt:lpstr>
      <vt:lpstr>Tiềm năng cần phát triển</vt:lpstr>
      <vt:lpstr>Tài liệu tham khảo</vt:lpstr>
      <vt:lpstr>Tài liệu tham khảo</vt:lpstr>
      <vt:lpstr>Thank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2024-08-22T16:53:29Z</dcterms:created>
  <dcterms:modified xsi:type="dcterms:W3CDTF">2024-08-24T16:24:30Z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